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7" r:id="rId1"/>
    <p:sldMasterId id="2147483900" r:id="rId2"/>
  </p:sldMasterIdLst>
  <p:notesMasterIdLst>
    <p:notesMasterId r:id="rId19"/>
  </p:notesMasterIdLst>
  <p:sldIdLst>
    <p:sldId id="349" r:id="rId3"/>
    <p:sldId id="348" r:id="rId4"/>
    <p:sldId id="380" r:id="rId5"/>
    <p:sldId id="382" r:id="rId6"/>
    <p:sldId id="383" r:id="rId7"/>
    <p:sldId id="384" r:id="rId8"/>
    <p:sldId id="385" r:id="rId9"/>
    <p:sldId id="386" r:id="rId10"/>
    <p:sldId id="392" r:id="rId11"/>
    <p:sldId id="393" r:id="rId12"/>
    <p:sldId id="387" r:id="rId13"/>
    <p:sldId id="388" r:id="rId14"/>
    <p:sldId id="394" r:id="rId15"/>
    <p:sldId id="389" r:id="rId16"/>
    <p:sldId id="390" r:id="rId17"/>
    <p:sldId id="39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usuff Baig (UST, )" initials="EB()" lastIdx="1" clrIdx="0">
    <p:extLst>
      <p:ext uri="{19B8F6BF-5375-455C-9EA6-DF929625EA0E}">
        <p15:presenceInfo xmlns:p15="http://schemas.microsoft.com/office/powerpoint/2012/main" userId="S-1-5-21-3314194823-2298894341-969725918-307423" providerId="AD"/>
      </p:ext>
    </p:extLst>
  </p:cmAuthor>
  <p:cmAuthor id="2" name="Narendranath Thota (UST, IND)" initials="NT(I" lastIdx="1" clrIdx="1">
    <p:extLst>
      <p:ext uri="{19B8F6BF-5375-455C-9EA6-DF929625EA0E}">
        <p15:presenceInfo xmlns:p15="http://schemas.microsoft.com/office/powerpoint/2012/main" userId="S-1-5-21-3314194823-2298894341-969725918-2807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0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73" autoAdjust="0"/>
    <p:restoredTop sz="93792" autoAdjust="0"/>
  </p:normalViewPr>
  <p:slideViewPr>
    <p:cSldViewPr snapToGrid="0">
      <p:cViewPr varScale="1">
        <p:scale>
          <a:sx n="74" d="100"/>
          <a:sy n="74" d="100"/>
        </p:scale>
        <p:origin x="54"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view3D>
      <c:rotX val="15"/>
      <c:rotY val="2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888888888888889E-2"/>
          <c:y val="6.4814814814814811E-2"/>
          <c:w val="0.93888888888888888"/>
          <c:h val="0.89814814814814814"/>
        </c:manualLayout>
      </c:layout>
      <c:area3DChart>
        <c:grouping val="stacked"/>
        <c:varyColors val="0"/>
        <c:ser>
          <c:idx val="0"/>
          <c:order val="0"/>
          <c:spPr>
            <a:gradFill rotWithShape="1">
              <a:gsLst>
                <a:gs pos="0">
                  <a:schemeClr val="accent4">
                    <a:tint val="64000"/>
                    <a:lumMod val="118000"/>
                  </a:schemeClr>
                </a:gs>
                <a:gs pos="100000">
                  <a:schemeClr val="accent4">
                    <a:tint val="92000"/>
                    <a:alpha val="100000"/>
                    <a:lumMod val="110000"/>
                  </a:schemeClr>
                </a:gs>
              </a:gsLst>
              <a:lin ang="5400000" scaled="0"/>
            </a:gradFill>
            <a:ln w="9525" cap="flat" cmpd="sng" algn="ctr">
              <a:solidFill>
                <a:schemeClr val="accent4">
                  <a:shade val="95000"/>
                </a:schemeClr>
              </a:solidFill>
              <a:round/>
            </a:ln>
            <a:effectLst/>
            <a:sp3d contourW="9525">
              <a:contourClr>
                <a:schemeClr val="accent4">
                  <a:shade val="95000"/>
                </a:schemeClr>
              </a:contourClr>
            </a:sp3d>
          </c:spPr>
          <c:dLbls>
            <c:dLbl>
              <c:idx val="0"/>
              <c:layout>
                <c:manualLayout>
                  <c:x val="0"/>
                  <c:y val="-0.13805559028082431"/>
                </c:manualLayout>
              </c:layout>
              <c:spPr>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8100" tIns="19050" rIns="38100" bIns="19050" anchor="ctr" anchorCtr="0">
                  <a:spAutoFit/>
                </a:bodyPr>
                <a:lstStyle/>
                <a:p>
                  <a:pPr algn="ctr" rtl="0">
                    <a:defRPr lang="en-US" sz="1800" b="0" i="0" u="none" strike="noStrike" kern="1200" baseline="0">
                      <a:solidFill>
                        <a:prstClr val="black">
                          <a:lumMod val="65000"/>
                          <a:lumOff val="35000"/>
                        </a:prstClr>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9693"/>
                        <a:gd name="adj2" fmla="val 208400"/>
                      </a:avLst>
                    </a:prstGeom>
                    <a:noFill/>
                    <a:ln>
                      <a:noFill/>
                    </a:ln>
                  </c15:spPr>
                </c:ext>
                <c:ext xmlns:c16="http://schemas.microsoft.com/office/drawing/2014/chart" uri="{C3380CC4-5D6E-409C-BE32-E72D297353CC}">
                  <c16:uniqueId val="{00000000-FE12-44B0-B229-19F90D49AEFB}"/>
                </c:ext>
              </c:extLst>
            </c:dLbl>
            <c:dLbl>
              <c:idx val="1"/>
              <c:layout>
                <c:manualLayout>
                  <c:x val="-0.11388412165896591"/>
                  <c:y val="-0.36303182516647325"/>
                </c:manualLayout>
              </c:layout>
              <c:spPr>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78379"/>
                        <a:gd name="adj2" fmla="val 462615"/>
                      </a:avLst>
                    </a:prstGeom>
                    <a:noFill/>
                    <a:ln>
                      <a:noFill/>
                    </a:ln>
                  </c15:spPr>
                </c:ext>
                <c:ext xmlns:c16="http://schemas.microsoft.com/office/drawing/2014/chart" uri="{C3380CC4-5D6E-409C-BE32-E72D297353CC}">
                  <c16:uniqueId val="{00000001-FE12-44B0-B229-19F90D49AEFB}"/>
                </c:ext>
              </c:extLst>
            </c:dLbl>
            <c:dLbl>
              <c:idx val="2"/>
              <c:layout>
                <c:manualLayout>
                  <c:x val="-3.2187402359909252E-2"/>
                  <c:y val="-0.48597712940744237"/>
                </c:manualLayout>
              </c:layout>
              <c:spPr>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8100" tIns="19050" rIns="38100" bIns="19050" anchor="ctr" anchorCtr="0">
                  <a:spAutoFit/>
                </a:bodyPr>
                <a:lstStyle/>
                <a:p>
                  <a:pPr algn="ctr" rtl="0">
                    <a:defRPr lang="en-US" sz="1800" b="0" i="0" u="none" strike="noStrike" kern="1200" baseline="0">
                      <a:solidFill>
                        <a:prstClr val="black">
                          <a:lumMod val="65000"/>
                          <a:lumOff val="35000"/>
                        </a:prstClr>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20515"/>
                        <a:gd name="adj2" fmla="val 205103"/>
                      </a:avLst>
                    </a:prstGeom>
                    <a:noFill/>
                    <a:ln>
                      <a:noFill/>
                    </a:ln>
                  </c15:spPr>
                </c:ext>
                <c:ext xmlns:c16="http://schemas.microsoft.com/office/drawing/2014/chart" uri="{C3380CC4-5D6E-409C-BE32-E72D297353CC}">
                  <c16:uniqueId val="{00000002-FE12-44B0-B229-19F90D49AEFB}"/>
                </c:ext>
              </c:extLst>
            </c:dLbl>
            <c:dLbl>
              <c:idx val="3"/>
              <c:layout>
                <c:manualLayout>
                  <c:x val="-5.0542553336724083E-2"/>
                  <c:y val="-0.44575978185868781"/>
                </c:manualLayout>
              </c:layout>
              <c:spPr>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8100" tIns="19050" rIns="38100" bIns="19050" anchor="ctr" anchorCtr="0">
                  <a:spAutoFit/>
                </a:bodyPr>
                <a:lstStyle/>
                <a:p>
                  <a:pPr algn="ctr" rtl="0">
                    <a:defRPr lang="en-US" sz="1800" b="0" i="0" u="none" strike="noStrike" kern="1200" baseline="0">
                      <a:solidFill>
                        <a:prstClr val="black">
                          <a:lumMod val="65000"/>
                          <a:lumOff val="35000"/>
                        </a:prstClr>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58730"/>
                        <a:gd name="adj2" fmla="val 361148"/>
                      </a:avLst>
                    </a:prstGeom>
                    <a:noFill/>
                    <a:ln>
                      <a:noFill/>
                    </a:ln>
                  </c15:spPr>
                </c:ext>
                <c:ext xmlns:c16="http://schemas.microsoft.com/office/drawing/2014/chart" uri="{C3380CC4-5D6E-409C-BE32-E72D297353CC}">
                  <c16:uniqueId val="{00000003-FE12-44B0-B229-19F90D49AEFB}"/>
                </c:ext>
              </c:extLst>
            </c:dLbl>
            <c:dLbl>
              <c:idx val="4"/>
              <c:layout>
                <c:manualLayout>
                  <c:x val="-4.9186157892020875E-2"/>
                  <c:y val="-0.44643523674656022"/>
                </c:manualLayout>
              </c:layout>
              <c:tx>
                <c:rich>
                  <a:bodyPr rot="0" spcFirstLastPara="1" vertOverflow="clip" horzOverflow="clip" vert="horz" wrap="square" lIns="38100" tIns="19050" rIns="38100" bIns="19050" anchor="ctr" anchorCtr="0">
                    <a:spAutoFit/>
                  </a:bodyPr>
                  <a:lstStyle/>
                  <a:p>
                    <a:pPr algn="ctr" rtl="0">
                      <a:defRPr lang="en-US" sz="1800" b="0" i="0" u="none" strike="noStrike" kern="1200" baseline="0">
                        <a:solidFill>
                          <a:prstClr val="black">
                            <a:lumMod val="65000"/>
                            <a:lumOff val="35000"/>
                          </a:prstClr>
                        </a:solidFill>
                        <a:latin typeface="+mn-lt"/>
                        <a:ea typeface="+mn-ea"/>
                        <a:cs typeface="+mn-cs"/>
                      </a:defRPr>
                    </a:pPr>
                    <a:r>
                      <a:rPr lang="en-US" sz="1800" b="0" i="0" u="none" strike="noStrike" kern="1200" baseline="0" dirty="0">
                        <a:solidFill>
                          <a:prstClr val="black">
                            <a:lumMod val="65000"/>
                            <a:lumOff val="35000"/>
                          </a:prstClr>
                        </a:solidFill>
                        <a:latin typeface="+mn-lt"/>
                        <a:ea typeface="+mn-ea"/>
                        <a:cs typeface="+mn-cs"/>
                      </a:rPr>
                      <a:t>INFORMATION</a:t>
                    </a:r>
                  </a:p>
                </c:rich>
              </c:tx>
              <c:spPr>
                <a:solidFill>
                  <a:prstClr val="white"/>
                </a:solidFill>
                <a:ln w="9525" cap="flat" cmpd="sng" algn="ctr">
                  <a:solidFill>
                    <a:prstClr val="black">
                      <a:lumMod val="25000"/>
                      <a:lumOff val="75000"/>
                    </a:prstClr>
                  </a:solidFill>
                  <a:prstDash val="solid"/>
                  <a:round/>
                  <a:headEnd type="none" w="med" len="med"/>
                  <a:tailEnd type="none" w="med" len="med"/>
                </a:ln>
                <a:effectLst/>
              </c:spPr>
              <c:txPr>
                <a:bodyPr rot="0" spcFirstLastPara="1" vertOverflow="clip" horzOverflow="clip" vert="horz" wrap="square" lIns="38100" tIns="19050" rIns="38100" bIns="19050" anchor="ctr" anchorCtr="0">
                  <a:spAutoFit/>
                </a:bodyPr>
                <a:lstStyle/>
                <a:p>
                  <a:pPr algn="ctr" rtl="0">
                    <a:defRPr lang="en-US" sz="1800" b="0" i="0" u="none" strike="noStrike" kern="1200" baseline="0">
                      <a:solidFill>
                        <a:prstClr val="black">
                          <a:lumMod val="65000"/>
                          <a:lumOff val="35000"/>
                        </a:prstClr>
                      </a:solidFill>
                      <a:latin typeface="+mn-lt"/>
                      <a:ea typeface="+mn-ea"/>
                      <a:cs typeface="+mn-cs"/>
                    </a:defRPr>
                  </a:pPr>
                  <a:endParaRPr lang="en-US"/>
                </a:p>
              </c:txPr>
              <c:showLegendKey val="0"/>
              <c:showVal val="0"/>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41901"/>
                        <a:gd name="adj2" fmla="val 161234"/>
                      </a:avLst>
                    </a:prstGeom>
                    <a:noFill/>
                    <a:ln>
                      <a:noFill/>
                    </a:ln>
                  </c15:spPr>
                </c:ext>
                <c:ext xmlns:c16="http://schemas.microsoft.com/office/drawing/2014/chart" uri="{C3380CC4-5D6E-409C-BE32-E72D297353CC}">
                  <c16:uniqueId val="{00000004-FE12-44B0-B229-19F90D49AEFB}"/>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Sheet1!$E$5:$E$9</c:f>
              <c:strCache>
                <c:ptCount val="5"/>
                <c:pt idx="0">
                  <c:v>TruthEngine</c:v>
                </c:pt>
                <c:pt idx="1">
                  <c:v>Fake News</c:v>
                </c:pt>
                <c:pt idx="2">
                  <c:v>Patents, Certificates, Identity Info.</c:v>
                </c:pt>
                <c:pt idx="3">
                  <c:v>Social</c:v>
                </c:pt>
                <c:pt idx="4">
                  <c:v>DATA</c:v>
                </c:pt>
              </c:strCache>
            </c:strRef>
          </c:cat>
          <c:val>
            <c:numRef>
              <c:f>Sheet1!$F$5:$F$9</c:f>
              <c:numCache>
                <c:formatCode>General</c:formatCode>
                <c:ptCount val="5"/>
                <c:pt idx="0">
                  <c:v>10</c:v>
                </c:pt>
                <c:pt idx="1">
                  <c:v>35</c:v>
                </c:pt>
                <c:pt idx="2">
                  <c:v>50</c:v>
                </c:pt>
                <c:pt idx="3">
                  <c:v>75</c:v>
                </c:pt>
                <c:pt idx="4">
                  <c:v>100</c:v>
                </c:pt>
              </c:numCache>
            </c:numRef>
          </c:val>
          <c:extLst>
            <c:ext xmlns:c16="http://schemas.microsoft.com/office/drawing/2014/chart" uri="{C3380CC4-5D6E-409C-BE32-E72D297353CC}">
              <c16:uniqueId val="{00000005-FE12-44B0-B229-19F90D49AEFB}"/>
            </c:ext>
          </c:extLst>
        </c:ser>
        <c:dLbls>
          <c:showLegendKey val="0"/>
          <c:showVal val="1"/>
          <c:showCatName val="0"/>
          <c:showSerName val="0"/>
          <c:showPercent val="0"/>
          <c:showBubbleSize val="0"/>
        </c:dLbls>
        <c:axId val="253897960"/>
        <c:axId val="334177440"/>
        <c:axId val="0"/>
      </c:area3DChart>
      <c:catAx>
        <c:axId val="253897960"/>
        <c:scaling>
          <c:orientation val="minMax"/>
        </c:scaling>
        <c:delete val="1"/>
        <c:axPos val="b"/>
        <c:numFmt formatCode="General" sourceLinked="1"/>
        <c:majorTickMark val="out"/>
        <c:minorTickMark val="none"/>
        <c:tickLblPos val="nextTo"/>
        <c:crossAx val="334177440"/>
        <c:crosses val="autoZero"/>
        <c:auto val="1"/>
        <c:lblAlgn val="ctr"/>
        <c:lblOffset val="100"/>
        <c:noMultiLvlLbl val="0"/>
      </c:catAx>
      <c:valAx>
        <c:axId val="334177440"/>
        <c:scaling>
          <c:orientation val="minMax"/>
        </c:scaling>
        <c:delete val="1"/>
        <c:axPos val="l"/>
        <c:numFmt formatCode="General" sourceLinked="1"/>
        <c:majorTickMark val="none"/>
        <c:minorTickMark val="none"/>
        <c:tickLblPos val="nextTo"/>
        <c:crossAx val="253897960"/>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4">
  <a:schemeClr val="accent4"/>
</cs:colorStyle>
</file>

<file path=ppt/charts/style1.xml><?xml version="1.0" encoding="utf-8"?>
<cs:chartStyle xmlns:cs="http://schemas.microsoft.com/office/drawing/2012/chartStyle" xmlns:a="http://schemas.openxmlformats.org/drawingml/2006/main" id="280">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17-11-29T23:09:40.639" idx="1">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B02A15-09E2-43EF-8123-B4BD05F776B9}" type="datetimeFigureOut">
              <a:rPr lang="en-US" smtClean="0"/>
              <a:t>12/19/2017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45F53-4B9B-4729-B4E1-CCE85998F5E8}" type="slidenum">
              <a:rPr lang="en-US" smtClean="0"/>
              <a:t>‹#›</a:t>
            </a:fld>
            <a:endParaRPr lang="en-US"/>
          </a:p>
        </p:txBody>
      </p:sp>
    </p:spTree>
    <p:extLst>
      <p:ext uri="{BB962C8B-B14F-4D97-AF65-F5344CB8AC3E}">
        <p14:creationId xmlns:p14="http://schemas.microsoft.com/office/powerpoint/2010/main" val="423072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92894" rtl="0" eaLnBrk="1" fontAlgn="auto" latinLnBrk="0" hangingPunct="1">
              <a:lnSpc>
                <a:spcPct val="100000"/>
              </a:lnSpc>
              <a:spcBef>
                <a:spcPts val="0"/>
              </a:spcBef>
              <a:spcAft>
                <a:spcPts val="0"/>
              </a:spcAft>
              <a:buClrTx/>
              <a:buSzTx/>
              <a:buFontTx/>
              <a:buNone/>
              <a:tabLst/>
              <a:defRPr/>
            </a:pPr>
            <a:r>
              <a:rPr lang="en-US" dirty="0"/>
              <a:t>Who</a:t>
            </a:r>
            <a:r>
              <a:rPr lang="en-US" baseline="0" dirty="0"/>
              <a:t> is going to be the target market - c</a:t>
            </a:r>
            <a:r>
              <a:rPr lang="en-US" sz="1200" b="0" kern="1200" dirty="0">
                <a:solidFill>
                  <a:schemeClr val="tx1"/>
                </a:solidFill>
                <a:effectLst/>
                <a:latin typeface="+mn-lt"/>
                <a:ea typeface="+mn-ea"/>
                <a:cs typeface="+mn-cs"/>
              </a:rPr>
              <a:t>ustomer demographics, purchasing habits, buying cycles, and willingness to adopt the</a:t>
            </a:r>
            <a:r>
              <a:rPr lang="en-US" sz="1200" b="0" kern="1200" baseline="0" dirty="0">
                <a:solidFill>
                  <a:schemeClr val="tx1"/>
                </a:solidFill>
                <a:effectLst/>
                <a:latin typeface="+mn-lt"/>
                <a:ea typeface="+mn-ea"/>
                <a:cs typeface="+mn-cs"/>
              </a:rPr>
              <a:t> solution</a:t>
            </a:r>
            <a:r>
              <a:rPr lang="en-US" baseline="0" dirty="0"/>
              <a:t>? Is there a viable market? How will the product make money? What is your competitive readiness to realize unmet customer needs.</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13E07A1-2926-49B1-9231-67F85B6D59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498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ust-global.com/"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815B7C-4F0C-4F66-A66F-EF438BE85D1D}" type="datetimeFigureOut">
              <a:rPr lang="en-US" smtClean="0"/>
              <a:t>12/19/2017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996868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6815B7C-4F0C-4F66-A66F-EF438BE85D1D}" type="datetimeFigureOut">
              <a:rPr lang="en-US" smtClean="0"/>
              <a:t>12/19/2017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863499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6815B7C-4F0C-4F66-A66F-EF438BE85D1D}" type="datetimeFigureOut">
              <a:rPr lang="en-US" smtClean="0"/>
              <a:t>12/19/2017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2842965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6815B7C-4F0C-4F66-A66F-EF438BE85D1D}" type="datetimeFigureOut">
              <a:rPr lang="en-US" smtClean="0"/>
              <a:t>12/19/2017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82471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815B7C-4F0C-4F66-A66F-EF438BE85D1D}" type="datetimeFigureOut">
              <a:rPr lang="en-US" smtClean="0"/>
              <a:t>12/19/2017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28241301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815B7C-4F0C-4F66-A66F-EF438BE85D1D}" type="datetimeFigureOut">
              <a:rPr lang="en-US" smtClean="0"/>
              <a:t>12/19/2017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2680822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815B7C-4F0C-4F66-A66F-EF438BE85D1D}" type="datetimeFigureOut">
              <a:rPr lang="en-US" smtClean="0"/>
              <a:t>12/19/2017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31982506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815B7C-4F0C-4F66-A66F-EF438BE85D1D}" type="datetimeFigureOut">
              <a:rPr lang="en-US" smtClean="0"/>
              <a:t>12/19/2017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3150152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815B7C-4F0C-4F66-A66F-EF438BE85D1D}" type="datetimeFigureOut">
              <a:rPr lang="en-US" smtClean="0"/>
              <a:t>12/19/2017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32809770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 Slide - Whit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 name="Picture 2" descr="PATH_perspect2.jpg"/>
          <p:cNvPicPr>
            <a:picLocks noChangeAspect="1"/>
          </p:cNvPicPr>
          <p:nvPr userDrawn="1"/>
        </p:nvPicPr>
        <p:blipFill rotWithShape="1">
          <a:blip r:embed="rId2">
            <a:extLst>
              <a:ext uri="{28A0092B-C50C-407E-A947-70E740481C1C}">
                <a14:useLocalDpi xmlns:a14="http://schemas.microsoft.com/office/drawing/2010/main" val="0"/>
              </a:ext>
            </a:extLst>
          </a:blip>
          <a:srcRect t="14635" b="6070"/>
          <a:stretch/>
        </p:blipFill>
        <p:spPr>
          <a:xfrm>
            <a:off x="0" y="0"/>
            <a:ext cx="11531600" cy="6858000"/>
          </a:xfrm>
          <a:prstGeom prst="rect">
            <a:avLst/>
          </a:prstGeom>
        </p:spPr>
      </p:pic>
      <p:sp>
        <p:nvSpPr>
          <p:cNvPr id="9" name="Rectangle 8"/>
          <p:cNvSpPr/>
          <p:nvPr userDrawn="1"/>
        </p:nvSpPr>
        <p:spPr>
          <a:xfrm>
            <a:off x="0" y="2583543"/>
            <a:ext cx="12192000" cy="2433736"/>
          </a:xfrm>
          <a:prstGeom prst="rect">
            <a:avLst/>
          </a:prstGeom>
          <a:solidFill>
            <a:schemeClr val="tx2">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US" sz="2400" dirty="0"/>
          </a:p>
        </p:txBody>
      </p:sp>
      <p:sp>
        <p:nvSpPr>
          <p:cNvPr id="11" name="TextBox 10"/>
          <p:cNvSpPr txBox="1"/>
          <p:nvPr userDrawn="1"/>
        </p:nvSpPr>
        <p:spPr>
          <a:xfrm>
            <a:off x="558805" y="6259289"/>
            <a:ext cx="2564191" cy="276999"/>
          </a:xfrm>
          <a:prstGeom prst="rect">
            <a:avLst/>
          </a:prstGeom>
          <a:noFill/>
        </p:spPr>
        <p:txBody>
          <a:bodyPr wrap="square" rtlCol="0">
            <a:spAutoFit/>
          </a:bodyPr>
          <a:lstStyle/>
          <a:p>
            <a:r>
              <a:rPr lang="en-US" sz="1200" dirty="0">
                <a:solidFill>
                  <a:schemeClr val="bg1"/>
                </a:solidFill>
                <a:latin typeface="Arial"/>
                <a:cs typeface="Arial"/>
              </a:rPr>
              <a:t>© 2016 Cognizant </a:t>
            </a:r>
          </a:p>
        </p:txBody>
      </p:sp>
      <p:pic>
        <p:nvPicPr>
          <p:cNvPr id="10" name="Picture 9" descr="Cognizant_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4135" y="449762"/>
            <a:ext cx="3010872" cy="912745"/>
          </a:xfrm>
          <a:prstGeom prst="rect">
            <a:avLst/>
          </a:prstGeom>
        </p:spPr>
      </p:pic>
      <p:sp>
        <p:nvSpPr>
          <p:cNvPr id="12" name="Text Placeholder 12"/>
          <p:cNvSpPr>
            <a:spLocks noGrp="1"/>
          </p:cNvSpPr>
          <p:nvPr>
            <p:ph type="body" sz="quarter" idx="13" hasCustomPrompt="1"/>
          </p:nvPr>
        </p:nvSpPr>
        <p:spPr>
          <a:xfrm>
            <a:off x="558804" y="2830706"/>
            <a:ext cx="11046177" cy="572305"/>
          </a:xfrm>
          <a:prstGeom prst="rect">
            <a:avLst/>
          </a:prstGeom>
        </p:spPr>
        <p:txBody>
          <a:bodyPr>
            <a:normAutofit/>
          </a:bodyPr>
          <a:lstStyle>
            <a:lvl1pPr marL="0" indent="0">
              <a:buNone/>
              <a:defRPr sz="2400">
                <a:solidFill>
                  <a:schemeClr val="bg1"/>
                </a:solidFill>
                <a:latin typeface="Arial"/>
                <a:cs typeface="Arial"/>
              </a:defRPr>
            </a:lvl1pPr>
          </a:lstStyle>
          <a:p>
            <a:pPr lvl="0"/>
            <a:r>
              <a:rPr lang="en-US" dirty="0"/>
              <a:t>Date</a:t>
            </a:r>
          </a:p>
        </p:txBody>
      </p:sp>
      <p:sp>
        <p:nvSpPr>
          <p:cNvPr id="14" name="Text Placeholder 14"/>
          <p:cNvSpPr>
            <a:spLocks noGrp="1"/>
          </p:cNvSpPr>
          <p:nvPr>
            <p:ph type="body" sz="quarter" idx="14" hasCustomPrompt="1"/>
          </p:nvPr>
        </p:nvSpPr>
        <p:spPr>
          <a:xfrm>
            <a:off x="558804" y="3411749"/>
            <a:ext cx="11046177" cy="748988"/>
          </a:xfrm>
          <a:prstGeom prst="rect">
            <a:avLst/>
          </a:prstGeom>
        </p:spPr>
        <p:txBody>
          <a:bodyPr wrap="square">
            <a:spAutoFit/>
          </a:bodyPr>
          <a:lstStyle>
            <a:lvl1pPr marL="0" indent="0">
              <a:lnSpc>
                <a:spcPct val="100000"/>
              </a:lnSpc>
              <a:buNone/>
              <a:defRPr sz="4267" baseline="0">
                <a:solidFill>
                  <a:srgbClr val="0099CC"/>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PRESENTATION TITLE GOES HERE</a:t>
            </a:r>
          </a:p>
        </p:txBody>
      </p:sp>
      <p:sp>
        <p:nvSpPr>
          <p:cNvPr id="17" name="Text Placeholder 12"/>
          <p:cNvSpPr>
            <a:spLocks noGrp="1"/>
          </p:cNvSpPr>
          <p:nvPr>
            <p:ph type="body" sz="quarter" idx="15" hasCustomPrompt="1"/>
          </p:nvPr>
        </p:nvSpPr>
        <p:spPr>
          <a:xfrm>
            <a:off x="558804" y="4198597"/>
            <a:ext cx="11046177" cy="594784"/>
          </a:xfrm>
          <a:prstGeom prst="rect">
            <a:avLst/>
          </a:prstGeom>
        </p:spPr>
        <p:txBody>
          <a:bodyPr>
            <a:normAutofit/>
          </a:bodyPr>
          <a:lstStyle>
            <a:lvl1pPr marL="0" indent="0">
              <a:buNone/>
              <a:defRPr sz="2400" baseline="0">
                <a:solidFill>
                  <a:srgbClr val="FFFFFF"/>
                </a:solidFill>
                <a:latin typeface="Arial"/>
                <a:cs typeface="Arial"/>
              </a:defRPr>
            </a:lvl1pPr>
          </a:lstStyle>
          <a:p>
            <a:pPr lvl="0"/>
            <a:r>
              <a:rPr lang="en-US" dirty="0"/>
              <a:t>Speaker Name / Title</a:t>
            </a:r>
          </a:p>
        </p:txBody>
      </p:sp>
      <p:sp>
        <p:nvSpPr>
          <p:cNvPr id="5" name="TextBox 4"/>
          <p:cNvSpPr txBox="1"/>
          <p:nvPr userDrawn="1"/>
        </p:nvSpPr>
        <p:spPr>
          <a:xfrm>
            <a:off x="1439335" y="-1744134"/>
            <a:ext cx="184731" cy="461665"/>
          </a:xfrm>
          <a:prstGeom prst="rect">
            <a:avLst/>
          </a:prstGeom>
          <a:noFill/>
        </p:spPr>
        <p:txBody>
          <a:bodyPr wrap="none" rtlCol="0">
            <a:spAutoFit/>
          </a:bodyPr>
          <a:lstStyle/>
          <a:p>
            <a:endParaRPr lang="en-US" sz="2400" dirty="0"/>
          </a:p>
        </p:txBody>
      </p:sp>
    </p:spTree>
    <p:extLst>
      <p:ext uri="{BB962C8B-B14F-4D97-AF65-F5344CB8AC3E}">
        <p14:creationId xmlns:p14="http://schemas.microsoft.com/office/powerpoint/2010/main" val="41422467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7_Storytelling">
    <p:bg>
      <p:bgRef idx="1001">
        <a:schemeClr val="bg1"/>
      </p:bgRef>
    </p:bg>
    <p:spTree>
      <p:nvGrpSpPr>
        <p:cNvPr id="1" name=""/>
        <p:cNvGrpSpPr/>
        <p:nvPr/>
      </p:nvGrpSpPr>
      <p:grpSpPr>
        <a:xfrm>
          <a:off x="0" y="0"/>
          <a:ext cx="0" cy="0"/>
          <a:chOff x="0" y="0"/>
          <a:chExt cx="0" cy="0"/>
        </a:xfrm>
      </p:grpSpPr>
      <p:sp>
        <p:nvSpPr>
          <p:cNvPr id="4" name="Title Placeholder 1"/>
          <p:cNvSpPr txBox="1">
            <a:spLocks/>
          </p:cNvSpPr>
          <p:nvPr userDrawn="1"/>
        </p:nvSpPr>
        <p:spPr>
          <a:xfrm>
            <a:off x="0" y="3163826"/>
            <a:ext cx="3064933" cy="530353"/>
          </a:xfrm>
          <a:prstGeom prst="rect">
            <a:avLst/>
          </a:prstGeom>
        </p:spPr>
        <p:txBody>
          <a:bodyPr vert="horz" lIns="119053" tIns="59525" rIns="119053" bIns="59525" rtlCol="0" anchor="ctr">
            <a:noAutofit/>
          </a:bodyPr>
          <a:lstStyle>
            <a:lvl1pPr algn="ctr" defTabSz="914400" rtl="0" eaLnBrk="1" latinLnBrk="0" hangingPunct="1">
              <a:spcBef>
                <a:spcPct val="0"/>
              </a:spcBef>
              <a:buNone/>
              <a:defRPr sz="1800" b="0" kern="1200">
                <a:solidFill>
                  <a:schemeClr val="bg1"/>
                </a:solidFill>
                <a:latin typeface="Calibri Light" panose="020F0302020204030204" pitchFamily="34" charset="0"/>
                <a:ea typeface="+mj-ea"/>
                <a:cs typeface="+mj-cs"/>
              </a:defRPr>
            </a:lvl1pPr>
          </a:lstStyle>
          <a:p>
            <a:endParaRPr lang="en-US" sz="2400" dirty="0">
              <a:solidFill>
                <a:schemeClr val="bg1"/>
              </a:solidFill>
            </a:endParaRPr>
          </a:p>
        </p:txBody>
      </p:sp>
      <p:sp>
        <p:nvSpPr>
          <p:cNvPr id="5" name="Text Placeholder 4"/>
          <p:cNvSpPr>
            <a:spLocks noGrp="1"/>
          </p:cNvSpPr>
          <p:nvPr>
            <p:ph type="body" sz="quarter" idx="10" hasCustomPrompt="1"/>
          </p:nvPr>
        </p:nvSpPr>
        <p:spPr>
          <a:xfrm>
            <a:off x="709085" y="851062"/>
            <a:ext cx="10915649" cy="283633"/>
          </a:xfrm>
        </p:spPr>
        <p:txBody>
          <a:bodyPr anchor="ctr"/>
          <a:lstStyle>
            <a:lvl1pPr marL="0" indent="0">
              <a:buNone/>
              <a:defRPr sz="1867" baseline="0">
                <a:solidFill>
                  <a:srgbClr val="00B0F0"/>
                </a:solidFill>
                <a:latin typeface="+mn-lt"/>
              </a:defRPr>
            </a:lvl1pPr>
          </a:lstStyle>
          <a:p>
            <a:pPr lvl="0"/>
            <a:r>
              <a:rPr lang="en-US" dirty="0">
                <a:latin typeface="+mn-lt"/>
              </a:rPr>
              <a:t>Click to edit the subheading here …</a:t>
            </a:r>
            <a:endParaRPr lang="en-US" dirty="0"/>
          </a:p>
        </p:txBody>
      </p:sp>
      <p:sp>
        <p:nvSpPr>
          <p:cNvPr id="12" name="Text Placeholder 11"/>
          <p:cNvSpPr>
            <a:spLocks noGrp="1"/>
          </p:cNvSpPr>
          <p:nvPr>
            <p:ph type="body" sz="quarter" idx="12"/>
          </p:nvPr>
        </p:nvSpPr>
        <p:spPr>
          <a:xfrm>
            <a:off x="709085" y="122767"/>
            <a:ext cx="10915649" cy="651933"/>
          </a:xfrm>
        </p:spPr>
        <p:txBody>
          <a:bodyPr/>
          <a:lstStyle>
            <a:lvl1pPr marL="0" indent="0">
              <a:buNone/>
              <a:defRPr sz="3200">
                <a:solidFill>
                  <a:schemeClr val="bg1">
                    <a:lumMod val="50000"/>
                  </a:schemeClr>
                </a:solidFill>
                <a:latin typeface="+mj-lt"/>
              </a:defRPr>
            </a:lvl1pPr>
          </a:lstStyle>
          <a:p>
            <a:pPr lvl="0"/>
            <a:r>
              <a:rPr lang="en-US" dirty="0"/>
              <a:t>Click to edit Master text styles</a:t>
            </a:r>
          </a:p>
        </p:txBody>
      </p:sp>
      <p:sp>
        <p:nvSpPr>
          <p:cNvPr id="15" name="Rectangle 14"/>
          <p:cNvSpPr/>
          <p:nvPr userDrawn="1"/>
        </p:nvSpPr>
        <p:spPr>
          <a:xfrm>
            <a:off x="0" y="6455513"/>
            <a:ext cx="12192000" cy="393039"/>
          </a:xfrm>
          <a:prstGeom prst="rect">
            <a:avLst/>
          </a:prstGeom>
          <a:solidFill>
            <a:srgbClr val="5353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ctr" anchorCtr="0" forceAA="0" compatLnSpc="1">
            <a:prstTxWarp prst="textNoShape">
              <a:avLst/>
            </a:prstTxWarp>
            <a:noAutofit/>
          </a:bodyPr>
          <a:lstStyle/>
          <a:p>
            <a:pPr algn="ctr"/>
            <a:endParaRPr lang="en-US" sz="1801" b="0" i="0" dirty="0">
              <a:latin typeface="Myriad Pro Regular" charset="0"/>
            </a:endParaRPr>
          </a:p>
        </p:txBody>
      </p:sp>
      <p:sp>
        <p:nvSpPr>
          <p:cNvPr id="16" name="Parallelogram 15"/>
          <p:cNvSpPr/>
          <p:nvPr userDrawn="1"/>
        </p:nvSpPr>
        <p:spPr>
          <a:xfrm flipH="1">
            <a:off x="11033136" y="6455513"/>
            <a:ext cx="1135529" cy="393039"/>
          </a:xfrm>
          <a:prstGeom prst="parallelogram">
            <a:avLst>
              <a:gd name="adj" fmla="val 79773"/>
            </a:avLst>
          </a:prstGeom>
          <a:solidFill>
            <a:srgbClr val="2495D8"/>
          </a:solidFill>
          <a:ln>
            <a:noFill/>
          </a:ln>
          <a:effectLst>
            <a:outerShdw blurRad="76200" dist="50800" sx="94000" sy="94000" algn="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effectLst/>
              <a:latin typeface="Raleway" charset="0"/>
              <a:ea typeface="Raleway" charset="0"/>
              <a:cs typeface="Raleway" charset="0"/>
            </a:endParaRPr>
          </a:p>
        </p:txBody>
      </p:sp>
      <p:sp>
        <p:nvSpPr>
          <p:cNvPr id="11" name="TextBox 10"/>
          <p:cNvSpPr txBox="1"/>
          <p:nvPr userDrawn="1"/>
        </p:nvSpPr>
        <p:spPr>
          <a:xfrm>
            <a:off x="463553" y="6488593"/>
            <a:ext cx="4465947" cy="325333"/>
          </a:xfrm>
          <a:prstGeom prst="rect">
            <a:avLst/>
          </a:prstGeom>
          <a:noFill/>
        </p:spPr>
        <p:txBody>
          <a:bodyPr wrap="none" lIns="119053" tIns="59525" rIns="119053" bIns="59525" rtlCol="0">
            <a:spAutoFit/>
          </a:bodyPr>
          <a:lstStyle/>
          <a:p>
            <a:pPr algn="ctr"/>
            <a:r>
              <a:rPr lang="en-US" sz="1333" dirty="0">
                <a:solidFill>
                  <a:schemeClr val="bg1"/>
                </a:solidFill>
                <a:latin typeface="+mn-lt"/>
                <a:ea typeface="Tahoma" panose="020B0604030504040204" pitchFamily="34" charset="0"/>
                <a:cs typeface="Tahoma" panose="020B0604030504040204" pitchFamily="34" charset="0"/>
              </a:rPr>
              <a:t>Confidential and Proprietary. © 2017 UST Global Inc</a:t>
            </a:r>
          </a:p>
        </p:txBody>
      </p:sp>
      <p:sp>
        <p:nvSpPr>
          <p:cNvPr id="6" name="Slide Number Placeholder 5"/>
          <p:cNvSpPr>
            <a:spLocks noGrp="1"/>
          </p:cNvSpPr>
          <p:nvPr>
            <p:ph type="sldNum" sz="quarter" idx="11"/>
          </p:nvPr>
        </p:nvSpPr>
        <p:spPr>
          <a:xfrm>
            <a:off x="11106673" y="6474365"/>
            <a:ext cx="1000448" cy="366183"/>
          </a:xfrm>
          <a:prstGeom prst="rect">
            <a:avLst/>
          </a:prstGeom>
        </p:spPr>
        <p:txBody>
          <a:bodyPr anchor="ctr"/>
          <a:lstStyle>
            <a:lvl1pPr>
              <a:defRPr sz="1333" b="0">
                <a:solidFill>
                  <a:schemeClr val="bg1"/>
                </a:solidFill>
                <a:latin typeface="+mn-lt"/>
              </a:defRPr>
            </a:lvl1pPr>
          </a:lstStyle>
          <a:p>
            <a:pPr algn="ctr"/>
            <a:r>
              <a:rPr lang="en-US" dirty="0"/>
              <a:t> </a:t>
            </a:r>
            <a:fld id="{110FD68B-4EE4-9D43-89F2-B87D6C9CEE3A}" type="slidenum">
              <a:rPr lang="en-US" smtClean="0"/>
              <a:pPr algn="ctr"/>
              <a:t>‹#›</a:t>
            </a:fld>
            <a:endParaRPr lang="en-US" dirty="0"/>
          </a:p>
        </p:txBody>
      </p:sp>
    </p:spTree>
    <p:extLst>
      <p:ext uri="{BB962C8B-B14F-4D97-AF65-F5344CB8AC3E}">
        <p14:creationId xmlns:p14="http://schemas.microsoft.com/office/powerpoint/2010/main" val="375082829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815B7C-4F0C-4F66-A66F-EF438BE85D1D}" type="datetimeFigureOut">
              <a:rPr lang="en-US" smtClean="0"/>
              <a:t>12/19/2017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16098142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Blank Slide">
    <p:spTree>
      <p:nvGrpSpPr>
        <p:cNvPr id="1" name=""/>
        <p:cNvGrpSpPr/>
        <p:nvPr/>
      </p:nvGrpSpPr>
      <p:grpSpPr>
        <a:xfrm>
          <a:off x="0" y="0"/>
          <a:ext cx="0" cy="0"/>
          <a:chOff x="0" y="0"/>
          <a:chExt cx="0" cy="0"/>
        </a:xfrm>
      </p:grpSpPr>
      <p:sp>
        <p:nvSpPr>
          <p:cNvPr id="2" name="Title 9"/>
          <p:cNvSpPr>
            <a:spLocks noGrp="1"/>
          </p:cNvSpPr>
          <p:nvPr>
            <p:ph type="title"/>
          </p:nvPr>
        </p:nvSpPr>
        <p:spPr>
          <a:xfrm>
            <a:off x="651641" y="400692"/>
            <a:ext cx="10972800" cy="410433"/>
          </a:xfrm>
        </p:spPr>
        <p:txBody>
          <a:bodyPr wrap="square" lIns="0" tIns="0" rIns="0">
            <a:spAutoFit/>
          </a:bodyPr>
          <a:lstStyle>
            <a:lvl1pPr>
              <a:defRPr>
                <a:solidFill>
                  <a:schemeClr val="bg1">
                    <a:lumMod val="50000"/>
                  </a:schemeClr>
                </a:solidFill>
              </a:defRPr>
            </a:lvl1pPr>
          </a:lstStyle>
          <a:p>
            <a:endParaRPr lang="en-US" dirty="0"/>
          </a:p>
        </p:txBody>
      </p:sp>
      <p:sp>
        <p:nvSpPr>
          <p:cNvPr id="4" name="TextBox 3"/>
          <p:cNvSpPr txBox="1"/>
          <p:nvPr userDrawn="1"/>
        </p:nvSpPr>
        <p:spPr>
          <a:xfrm>
            <a:off x="4290933" y="6429673"/>
            <a:ext cx="3610135" cy="304879"/>
          </a:xfrm>
          <a:prstGeom prst="rect">
            <a:avLst/>
          </a:prstGeom>
          <a:noFill/>
        </p:spPr>
        <p:txBody>
          <a:bodyPr wrap="none" lIns="119053" tIns="59525" rIns="119053" bIns="59525" rtlCol="0">
            <a:spAutoFit/>
          </a:bodyPr>
          <a:lstStyle/>
          <a:p>
            <a:pPr algn="ctr" defTabSz="1190496"/>
            <a:r>
              <a:rPr lang="en-US" sz="1200" dirty="0">
                <a:solidFill>
                  <a:prstClr val="white">
                    <a:lumMod val="85000"/>
                  </a:prstClr>
                </a:solidFill>
                <a:ea typeface="Tahoma" panose="020B0604030504040204" pitchFamily="34" charset="0"/>
                <a:cs typeface="Tahoma" panose="020B0604030504040204" pitchFamily="34" charset="0"/>
              </a:rPr>
              <a:t>Confidential and Proprietary. © 2017 UST Global Inc</a:t>
            </a:r>
          </a:p>
        </p:txBody>
      </p:sp>
    </p:spTree>
    <p:extLst>
      <p:ext uri="{BB962C8B-B14F-4D97-AF65-F5344CB8AC3E}">
        <p14:creationId xmlns:p14="http://schemas.microsoft.com/office/powerpoint/2010/main" val="25725157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8_Storytelling">
    <p:bg>
      <p:bgRef idx="1001">
        <a:schemeClr val="bg1"/>
      </p:bgRef>
    </p:bg>
    <p:spTree>
      <p:nvGrpSpPr>
        <p:cNvPr id="1" name=""/>
        <p:cNvGrpSpPr/>
        <p:nvPr/>
      </p:nvGrpSpPr>
      <p:grpSpPr>
        <a:xfrm>
          <a:off x="0" y="0"/>
          <a:ext cx="0" cy="0"/>
          <a:chOff x="0" y="0"/>
          <a:chExt cx="0" cy="0"/>
        </a:xfrm>
      </p:grpSpPr>
      <p:sp>
        <p:nvSpPr>
          <p:cNvPr id="4" name="Title Placeholder 1"/>
          <p:cNvSpPr txBox="1">
            <a:spLocks/>
          </p:cNvSpPr>
          <p:nvPr userDrawn="1"/>
        </p:nvSpPr>
        <p:spPr>
          <a:xfrm>
            <a:off x="0" y="3163826"/>
            <a:ext cx="3064933" cy="530353"/>
          </a:xfrm>
          <a:prstGeom prst="rect">
            <a:avLst/>
          </a:prstGeom>
        </p:spPr>
        <p:txBody>
          <a:bodyPr vert="horz" lIns="119053" tIns="59525" rIns="119053" bIns="59525" rtlCol="0" anchor="ctr">
            <a:noAutofit/>
          </a:bodyPr>
          <a:lstStyle>
            <a:lvl1pPr algn="ctr" defTabSz="914400" rtl="0" eaLnBrk="1" latinLnBrk="0" hangingPunct="1">
              <a:spcBef>
                <a:spcPct val="0"/>
              </a:spcBef>
              <a:buNone/>
              <a:defRPr sz="1800" b="0" kern="1200">
                <a:solidFill>
                  <a:schemeClr val="bg1"/>
                </a:solidFill>
                <a:latin typeface="Calibri Light" panose="020F0302020204030204" pitchFamily="34" charset="0"/>
                <a:ea typeface="+mj-ea"/>
                <a:cs typeface="+mj-cs"/>
              </a:defRPr>
            </a:lvl1pPr>
          </a:lstStyle>
          <a:p>
            <a:endParaRPr lang="en-US" sz="2400" dirty="0">
              <a:solidFill>
                <a:prstClr val="white"/>
              </a:solidFill>
            </a:endParaRPr>
          </a:p>
        </p:txBody>
      </p:sp>
      <p:sp>
        <p:nvSpPr>
          <p:cNvPr id="6" name="Text Placeholder 6"/>
          <p:cNvSpPr>
            <a:spLocks noGrp="1"/>
          </p:cNvSpPr>
          <p:nvPr>
            <p:ph type="body" sz="quarter" idx="14"/>
          </p:nvPr>
        </p:nvSpPr>
        <p:spPr>
          <a:xfrm>
            <a:off x="856661" y="1517651"/>
            <a:ext cx="9887473" cy="2147596"/>
          </a:xfrm>
        </p:spPr>
        <p:txBody>
          <a:bodyPr lIns="0" tIns="0" rIns="0" bIns="0">
            <a:spAutoFit/>
          </a:bodyPr>
          <a:lstStyle>
            <a:lvl1pPr marL="457189" indent="-457189" algn="l" defTabSz="1190496" rtl="0" eaLnBrk="1" latinLnBrk="0" hangingPunct="1">
              <a:lnSpc>
                <a:spcPct val="110000"/>
              </a:lnSpc>
              <a:spcBef>
                <a:spcPts val="667"/>
              </a:spcBef>
              <a:buFont typeface="Arial" panose="020B0604020202020204" pitchFamily="34" charset="0"/>
              <a:buChar char="•"/>
              <a:defRPr lang="en-US" sz="2133" kern="1200" dirty="0" smtClean="0">
                <a:solidFill>
                  <a:schemeClr val="tx1"/>
                </a:solidFill>
                <a:latin typeface="+mj-lt"/>
                <a:ea typeface="Tahoma" panose="020B0604030504040204" pitchFamily="34" charset="0"/>
                <a:cs typeface="Tahoma" panose="020B0604030504040204" pitchFamily="34" charset="0"/>
              </a:defRPr>
            </a:lvl1pPr>
            <a:lvl2pPr marL="842412" indent="-380990" algn="l" defTabSz="1190496" rtl="0" eaLnBrk="1" latinLnBrk="0" hangingPunct="1">
              <a:lnSpc>
                <a:spcPct val="110000"/>
              </a:lnSpc>
              <a:spcBef>
                <a:spcPts val="667"/>
              </a:spcBef>
              <a:buFont typeface="Arial" panose="020B0604020202020204" pitchFamily="34" charset="0"/>
              <a:buChar char="•"/>
              <a:defRPr lang="en-US" sz="2133" kern="1200" dirty="0" smtClean="0">
                <a:solidFill>
                  <a:schemeClr val="tx1"/>
                </a:solidFill>
                <a:latin typeface="+mj-lt"/>
                <a:ea typeface="Tahoma" panose="020B0604030504040204" pitchFamily="34" charset="0"/>
                <a:cs typeface="Tahoma" panose="020B0604030504040204" pitchFamily="34" charset="0"/>
              </a:defRPr>
            </a:lvl2pPr>
            <a:lvl3pPr marL="1231361" indent="-377943" algn="l" defTabSz="1190496" rtl="0" eaLnBrk="1" latinLnBrk="0" hangingPunct="1">
              <a:lnSpc>
                <a:spcPct val="110000"/>
              </a:lnSpc>
              <a:spcBef>
                <a:spcPts val="667"/>
              </a:spcBef>
              <a:buSzPct val="90000"/>
              <a:buFont typeface="Arial" panose="020B0604020202020204" pitchFamily="34" charset="0"/>
              <a:buChar char="•"/>
              <a:defRPr lang="en-US" sz="2133" kern="1200" dirty="0" smtClean="0">
                <a:solidFill>
                  <a:schemeClr val="tx1"/>
                </a:solidFill>
                <a:latin typeface="+mj-lt"/>
                <a:ea typeface="Tahoma" panose="020B0604030504040204" pitchFamily="34" charset="0"/>
                <a:cs typeface="Tahoma" panose="020B0604030504040204" pitchFamily="34" charset="0"/>
              </a:defRPr>
            </a:lvl3pPr>
            <a:lvl4pPr marL="1597112" indent="-380990" algn="l" defTabSz="1190496" rtl="0" eaLnBrk="1" latinLnBrk="0" hangingPunct="1">
              <a:lnSpc>
                <a:spcPct val="110000"/>
              </a:lnSpc>
              <a:spcBef>
                <a:spcPts val="667"/>
              </a:spcBef>
              <a:buFont typeface="Arial" panose="020B0604020202020204" pitchFamily="34" charset="0"/>
              <a:buChar char="•"/>
              <a:defRPr lang="en-US" sz="2133" kern="1200" dirty="0" smtClean="0">
                <a:solidFill>
                  <a:schemeClr val="tx1"/>
                </a:solidFill>
                <a:latin typeface="+mj-lt"/>
                <a:ea typeface="Tahoma" panose="020B0604030504040204" pitchFamily="34" charset="0"/>
                <a:cs typeface="Tahoma" panose="020B0604030504040204" pitchFamily="34" charset="0"/>
              </a:defRPr>
            </a:lvl4pPr>
            <a:lvl5pPr marL="2059466" indent="-461422" algn="l" defTabSz="1190496" rtl="0" eaLnBrk="1" latinLnBrk="0" hangingPunct="1">
              <a:lnSpc>
                <a:spcPct val="110000"/>
              </a:lnSpc>
              <a:spcBef>
                <a:spcPts val="667"/>
              </a:spcBef>
              <a:buSzPct val="80000"/>
              <a:buFont typeface="Arial" panose="020B0604020202020204" pitchFamily="34" charset="0"/>
              <a:buChar char="•"/>
              <a:defRPr lang="en-US" sz="2133" kern="1200" dirty="0">
                <a:solidFill>
                  <a:schemeClr val="tx1"/>
                </a:solidFill>
                <a:latin typeface="+mj-lt"/>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35150" y="6421089"/>
            <a:ext cx="4465947" cy="325333"/>
          </a:xfrm>
          <a:prstGeom prst="rect">
            <a:avLst/>
          </a:prstGeom>
          <a:noFill/>
        </p:spPr>
        <p:txBody>
          <a:bodyPr wrap="none" lIns="119053" tIns="59525" rIns="119053" bIns="59525" rtlCol="0">
            <a:spAutoFit/>
          </a:bodyPr>
          <a:lstStyle/>
          <a:p>
            <a:pPr algn="ctr"/>
            <a:r>
              <a:rPr lang="en-US" sz="1333" dirty="0">
                <a:solidFill>
                  <a:srgbClr val="757070">
                    <a:lumMod val="85000"/>
                    <a:lumOff val="15000"/>
                  </a:srgbClr>
                </a:solidFill>
                <a:latin typeface="Century Gothic" panose="020B0502020202020204" pitchFamily="34" charset="0"/>
                <a:ea typeface="Tahoma" panose="020B0604030504040204" pitchFamily="34" charset="0"/>
                <a:cs typeface="Tahoma" panose="020B0604030504040204" pitchFamily="34" charset="0"/>
              </a:rPr>
              <a:t>Confidential and Proprietary. © 2017 UST Global Inc</a:t>
            </a:r>
          </a:p>
        </p:txBody>
      </p:sp>
      <p:sp>
        <p:nvSpPr>
          <p:cNvPr id="12" name="Slide Number Placeholder 10"/>
          <p:cNvSpPr txBox="1">
            <a:spLocks/>
          </p:cNvSpPr>
          <p:nvPr userDrawn="1"/>
        </p:nvSpPr>
        <p:spPr>
          <a:xfrm>
            <a:off x="11059420" y="6408210"/>
            <a:ext cx="1000448" cy="366183"/>
          </a:xfrm>
          <a:prstGeom prst="rect">
            <a:avLst/>
          </a:prstGeom>
        </p:spPr>
        <p:txBody>
          <a:bodyPr vert="horz" lIns="121920" tIns="60960" rIns="121920" bIns="60960" rtlCol="0" anchor="ctr"/>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ctr"/>
            <a:r>
              <a:rPr lang="en-US" sz="1333" dirty="0">
                <a:solidFill>
                  <a:srgbClr val="00ADEE"/>
                </a:solidFill>
                <a:latin typeface="Century Gothic" panose="020B0502020202020204" pitchFamily="34" charset="0"/>
                <a:cs typeface="Trebuchet MS"/>
              </a:rPr>
              <a:t> </a:t>
            </a:r>
            <a:fld id="{110FD68B-4EE4-9D43-89F2-B87D6C9CEE3A}" type="slidenum">
              <a:rPr lang="en-US" sz="1333" smtClean="0">
                <a:solidFill>
                  <a:srgbClr val="00ADEE"/>
                </a:solidFill>
                <a:latin typeface="Century Gothic" panose="020B0502020202020204" pitchFamily="34" charset="0"/>
                <a:cs typeface="Trebuchet MS"/>
              </a:rPr>
              <a:pPr algn="ctr"/>
              <a:t>‹#›</a:t>
            </a:fld>
            <a:endParaRPr lang="en-US" sz="1333" dirty="0">
              <a:solidFill>
                <a:srgbClr val="00ADEE"/>
              </a:solidFill>
              <a:latin typeface="Century Gothic" panose="020B0502020202020204" pitchFamily="34" charset="0"/>
              <a:cs typeface="Trebuchet MS"/>
            </a:endParaRPr>
          </a:p>
        </p:txBody>
      </p:sp>
      <p:sp>
        <p:nvSpPr>
          <p:cNvPr id="8" name="Title 1"/>
          <p:cNvSpPr>
            <a:spLocks noGrp="1"/>
          </p:cNvSpPr>
          <p:nvPr>
            <p:ph type="title"/>
          </p:nvPr>
        </p:nvSpPr>
        <p:spPr>
          <a:xfrm>
            <a:off x="856661" y="357365"/>
            <a:ext cx="10478681" cy="655564"/>
          </a:xfrm>
        </p:spPr>
        <p:txBody>
          <a:bodyPr lIns="0" tIns="0" rIns="0">
            <a:spAutoFit/>
          </a:bodyPr>
          <a:lstStyle>
            <a:lvl1pPr>
              <a:defRPr>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2806358355"/>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t="3298" b="13940"/>
          <a:stretch/>
        </p:blipFill>
        <p:spPr>
          <a:xfrm>
            <a:off x="0" y="0"/>
            <a:ext cx="12192000" cy="6858000"/>
          </a:xfrm>
          <a:prstGeom prst="rect">
            <a:avLst/>
          </a:prstGeom>
        </p:spPr>
      </p:pic>
      <p:sp>
        <p:nvSpPr>
          <p:cNvPr id="8" name="Rectangle 7"/>
          <p:cNvSpPr/>
          <p:nvPr userDrawn="1"/>
        </p:nvSpPr>
        <p:spPr>
          <a:xfrm>
            <a:off x="4572000" y="152400"/>
            <a:ext cx="7620000" cy="264795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10655796" y="152400"/>
            <a:ext cx="1536203" cy="264795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0097" y="1602785"/>
            <a:ext cx="1307604" cy="766526"/>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55796" y="639849"/>
            <a:ext cx="1536203" cy="527606"/>
          </a:xfrm>
          <a:prstGeom prst="rect">
            <a:avLst/>
          </a:prstGeom>
        </p:spPr>
      </p:pic>
      <p:sp>
        <p:nvSpPr>
          <p:cNvPr id="2" name="Title 1"/>
          <p:cNvSpPr>
            <a:spLocks noGrp="1"/>
          </p:cNvSpPr>
          <p:nvPr>
            <p:ph type="ctrTitle"/>
          </p:nvPr>
        </p:nvSpPr>
        <p:spPr>
          <a:xfrm>
            <a:off x="4705350" y="522513"/>
            <a:ext cx="5846536" cy="942749"/>
          </a:xfrm>
        </p:spPr>
        <p:txBody>
          <a:bodyPr anchor="ctr">
            <a:normAutofit/>
          </a:bodyPr>
          <a:lstStyle>
            <a:lvl1pPr algn="ctr">
              <a:defRPr sz="3200">
                <a:solidFill>
                  <a:srgbClr val="00B0F0"/>
                </a:solidFill>
                <a:latin typeface="Rockwell" panose="02060603020205020403" pitchFamily="18" charset="0"/>
              </a:defRPr>
            </a:lvl1pPr>
          </a:lstStyle>
          <a:p>
            <a:r>
              <a:rPr lang="en-US" dirty="0"/>
              <a:t>Click to edit Master title style</a:t>
            </a:r>
          </a:p>
        </p:txBody>
      </p:sp>
      <p:sp>
        <p:nvSpPr>
          <p:cNvPr id="3" name="Subtitle 2"/>
          <p:cNvSpPr>
            <a:spLocks noGrp="1"/>
          </p:cNvSpPr>
          <p:nvPr>
            <p:ph type="subTitle" idx="1"/>
          </p:nvPr>
        </p:nvSpPr>
        <p:spPr>
          <a:xfrm>
            <a:off x="4705350" y="1744210"/>
            <a:ext cx="5846536" cy="928652"/>
          </a:xfrm>
        </p:spPr>
        <p:txBody>
          <a:bodyPr anchor="b"/>
          <a:lstStyle>
            <a:lvl1pPr marL="0" indent="0" algn="ctr">
              <a:buNone/>
              <a:defRPr sz="2400">
                <a:solidFill>
                  <a:srgbClr val="92D050"/>
                </a:solidFill>
                <a:latin typeface="Rockwell" panose="020606030202050204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1774770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029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8C8E7F7-167A-4839-A4CB-38B013EF8F0A}" type="datetimeFigureOut">
              <a:rPr lang="en-US" smtClean="0"/>
              <a:t>12/19/2017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07DEEE3C-1B92-45CB-A666-E5E1AC7F6F53}" type="slidenum">
              <a:rPr lang="en-US" smtClean="0"/>
              <a:t>‹#›</a:t>
            </a:fld>
            <a:endParaRPr lang="en-US"/>
          </a:p>
        </p:txBody>
      </p:sp>
    </p:spTree>
    <p:extLst>
      <p:ext uri="{BB962C8B-B14F-4D97-AF65-F5344CB8AC3E}">
        <p14:creationId xmlns:p14="http://schemas.microsoft.com/office/powerpoint/2010/main" val="40243691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8C8E7F7-167A-4839-A4CB-38B013EF8F0A}" type="datetimeFigureOut">
              <a:rPr lang="en-US" smtClean="0"/>
              <a:t>12/19/2017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07DEEE3C-1B92-45CB-A666-E5E1AC7F6F53}" type="slidenum">
              <a:rPr lang="en-US" smtClean="0"/>
              <a:t>‹#›</a:t>
            </a:fld>
            <a:endParaRPr lang="en-US"/>
          </a:p>
        </p:txBody>
      </p:sp>
    </p:spTree>
    <p:extLst>
      <p:ext uri="{BB962C8B-B14F-4D97-AF65-F5344CB8AC3E}">
        <p14:creationId xmlns:p14="http://schemas.microsoft.com/office/powerpoint/2010/main" val="35285668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3298" b="13940"/>
          <a:stretch/>
        </p:blipFill>
        <p:spPr>
          <a:xfrm>
            <a:off x="0" y="0"/>
            <a:ext cx="12192000" cy="6858000"/>
          </a:xfrm>
          <a:prstGeom prst="rect">
            <a:avLst/>
          </a:prstGeom>
        </p:spPr>
      </p:pic>
      <p:sp>
        <p:nvSpPr>
          <p:cNvPr id="10" name="Rectangle 9"/>
          <p:cNvSpPr/>
          <p:nvPr userDrawn="1"/>
        </p:nvSpPr>
        <p:spPr>
          <a:xfrm>
            <a:off x="7620000" y="2447925"/>
            <a:ext cx="4572000" cy="19621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userDrawn="1"/>
        </p:nvSpPr>
        <p:spPr>
          <a:xfrm>
            <a:off x="7975600" y="3078135"/>
            <a:ext cx="3911600" cy="701731"/>
          </a:xfrm>
          <a:prstGeom prst="rect">
            <a:avLst/>
          </a:prstGeom>
        </p:spPr>
        <p:txBody>
          <a:bodyPr vert="horz" lIns="91440" tIns="45720" rIns="91440" bIns="45720" rtlCol="0" anchor="ctr">
            <a:noAutofit/>
          </a:bodyPr>
          <a:lstStyle>
            <a:lvl1pPr lvl="0" indent="0" algn="ctr">
              <a:lnSpc>
                <a:spcPct val="90000"/>
              </a:lnSpc>
              <a:spcBef>
                <a:spcPts val="1000"/>
              </a:spcBef>
              <a:buFont typeface="Arial" panose="020B0604020202020204" pitchFamily="34" charset="0"/>
              <a:buNone/>
              <a:defRPr sz="4400" b="1">
                <a:solidFill>
                  <a:srgbClr val="80C535"/>
                </a:solidFill>
                <a:latin typeface="Rockwell" panose="02060603020205020403" pitchFamily="18" charset="0"/>
              </a:defRPr>
            </a:lvl1pPr>
            <a:lvl2pPr indent="0">
              <a:lnSpc>
                <a:spcPct val="90000"/>
              </a:lnSpc>
              <a:spcBef>
                <a:spcPts val="500"/>
              </a:spcBef>
              <a:buFont typeface="Arial" panose="020B0604020202020204" pitchFamily="34" charset="0"/>
              <a:buNone/>
              <a:defRPr sz="2000" b="1">
                <a:solidFill>
                  <a:schemeClr val="tx1">
                    <a:lumMod val="85000"/>
                    <a:lumOff val="15000"/>
                  </a:schemeClr>
                </a:solidFill>
                <a:latin typeface="Century Gothic" panose="020B0502020202020204" pitchFamily="34" charset="0"/>
              </a:defRPr>
            </a:lvl2pPr>
            <a:lvl3pPr indent="0">
              <a:lnSpc>
                <a:spcPct val="90000"/>
              </a:lnSpc>
              <a:spcBef>
                <a:spcPts val="500"/>
              </a:spcBef>
              <a:buFont typeface="Arial" panose="020B0604020202020204" pitchFamily="34" charset="0"/>
              <a:buNone/>
              <a:defRPr b="1">
                <a:solidFill>
                  <a:schemeClr val="tx1">
                    <a:lumMod val="85000"/>
                    <a:lumOff val="15000"/>
                  </a:schemeClr>
                </a:solidFill>
                <a:latin typeface="Century Gothic" panose="020B0502020202020204" pitchFamily="34" charset="0"/>
              </a:defRPr>
            </a:lvl3pPr>
            <a:lvl4pPr indent="0">
              <a:lnSpc>
                <a:spcPct val="90000"/>
              </a:lnSpc>
              <a:spcBef>
                <a:spcPts val="500"/>
              </a:spcBef>
              <a:buFont typeface="Arial" panose="020B0604020202020204" pitchFamily="34" charset="0"/>
              <a:buNone/>
              <a:defRPr sz="1600" b="1">
                <a:solidFill>
                  <a:schemeClr val="tx1">
                    <a:lumMod val="85000"/>
                    <a:lumOff val="15000"/>
                  </a:schemeClr>
                </a:solidFill>
                <a:latin typeface="Century Gothic" panose="020B0502020202020204" pitchFamily="34" charset="0"/>
              </a:defRPr>
            </a:lvl4pPr>
            <a:lvl5pPr indent="0">
              <a:lnSpc>
                <a:spcPct val="90000"/>
              </a:lnSpc>
              <a:spcBef>
                <a:spcPts val="500"/>
              </a:spcBef>
              <a:buFont typeface="Arial" panose="020B0604020202020204" pitchFamily="34" charset="0"/>
              <a:buNone/>
              <a:defRPr sz="1600" b="1">
                <a:solidFill>
                  <a:schemeClr val="tx1">
                    <a:lumMod val="85000"/>
                    <a:lumOff val="15000"/>
                  </a:schemeClr>
                </a:solidFill>
                <a:latin typeface="Century Gothic" panose="020B0502020202020204" pitchFamily="34" charset="0"/>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pPr lvl="0"/>
            <a:r>
              <a:rPr lang="en-US" sz="5400" b="0" dirty="0">
                <a:solidFill>
                  <a:schemeClr val="accent1">
                    <a:lumMod val="40000"/>
                    <a:lumOff val="60000"/>
                  </a:schemeClr>
                </a:solidFill>
                <a:latin typeface="Rockwell" panose="02060603020205020403" pitchFamily="18" charset="0"/>
              </a:rPr>
              <a:t>Thank You</a:t>
            </a:r>
          </a:p>
        </p:txBody>
      </p:sp>
    </p:spTree>
    <p:extLst>
      <p:ext uri="{BB962C8B-B14F-4D97-AF65-F5344CB8AC3E}">
        <p14:creationId xmlns:p14="http://schemas.microsoft.com/office/powerpoint/2010/main" val="42614636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3298" b="13940"/>
          <a:stretch/>
        </p:blipFill>
        <p:spPr>
          <a:xfrm>
            <a:off x="0" y="0"/>
            <a:ext cx="12192000" cy="6858000"/>
          </a:xfrm>
          <a:prstGeom prst="rect">
            <a:avLst/>
          </a:prstGeom>
        </p:spPr>
      </p:pic>
      <p:sp>
        <p:nvSpPr>
          <p:cNvPr id="11" name="Rectangle 10"/>
          <p:cNvSpPr/>
          <p:nvPr userDrawn="1"/>
        </p:nvSpPr>
        <p:spPr>
          <a:xfrm>
            <a:off x="0" y="2447925"/>
            <a:ext cx="12192000" cy="196215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209550" y="3017044"/>
            <a:ext cx="11772900" cy="823912"/>
          </a:xfrm>
        </p:spPr>
        <p:txBody>
          <a:bodyPr anchor="ctr">
            <a:noAutofit/>
          </a:bodyPr>
          <a:lstStyle>
            <a:lvl1pPr marL="0" indent="0" algn="ctr">
              <a:buNone/>
              <a:defRPr sz="3200" b="1">
                <a:solidFill>
                  <a:srgbClr val="80C535"/>
                </a:solidFill>
                <a:latin typeface="Rockwell" panose="02060603020205020403"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3601099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38C8E7F7-167A-4839-A4CB-38B013EF8F0A}" type="datetimeFigureOut">
              <a:rPr lang="en-US" smtClean="0"/>
              <a:t>12/19/2017</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07DEEE3C-1B92-45CB-A666-E5E1AC7F6F53}" type="slidenum">
              <a:rPr lang="en-US" smtClean="0"/>
              <a:t>‹#›</a:t>
            </a:fld>
            <a:endParaRPr lang="en-US"/>
          </a:p>
        </p:txBody>
      </p:sp>
    </p:spTree>
    <p:extLst>
      <p:ext uri="{BB962C8B-B14F-4D97-AF65-F5344CB8AC3E}">
        <p14:creationId xmlns:p14="http://schemas.microsoft.com/office/powerpoint/2010/main" val="24734342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Copyright">
    <p:spTree>
      <p:nvGrpSpPr>
        <p:cNvPr id="1" name=""/>
        <p:cNvGrpSpPr/>
        <p:nvPr/>
      </p:nvGrpSpPr>
      <p:grpSpPr>
        <a:xfrm>
          <a:off x="0" y="0"/>
          <a:ext cx="0" cy="0"/>
          <a:chOff x="0" y="0"/>
          <a:chExt cx="0" cy="0"/>
        </a:xfrm>
      </p:grpSpPr>
      <p:sp>
        <p:nvSpPr>
          <p:cNvPr id="5" name="TextBox 4"/>
          <p:cNvSpPr txBox="1"/>
          <p:nvPr userDrawn="1"/>
        </p:nvSpPr>
        <p:spPr>
          <a:xfrm>
            <a:off x="747503" y="439478"/>
            <a:ext cx="9412497" cy="3269857"/>
          </a:xfrm>
          <a:prstGeom prst="rect">
            <a:avLst/>
          </a:prstGeom>
          <a:noFill/>
        </p:spPr>
        <p:txBody>
          <a:bodyPr wrap="square" lIns="119053" tIns="59525" rIns="119053" bIns="59525" rtlCol="0">
            <a:spAutoFit/>
          </a:bodyPr>
          <a:lstStyle/>
          <a:p>
            <a:pPr marL="0" marR="0" indent="0" algn="l" defTabSz="1190496" rtl="0" eaLnBrk="1" fontAlgn="auto" latinLnBrk="0" hangingPunct="1">
              <a:lnSpc>
                <a:spcPct val="100000"/>
              </a:lnSpc>
              <a:spcBef>
                <a:spcPts val="0"/>
              </a:spcBef>
              <a:spcAft>
                <a:spcPts val="0"/>
              </a:spcAft>
              <a:buClrTx/>
              <a:buSzTx/>
              <a:buFontTx/>
              <a:buNone/>
              <a:tabLst/>
              <a:defRPr/>
            </a:pPr>
            <a:r>
              <a:rPr lang="en-US" sz="2400" b="0" dirty="0">
                <a:solidFill>
                  <a:srgbClr val="00AEEF"/>
                </a:solidFill>
                <a:latin typeface="Rockwell" panose="02060603020205020403" pitchFamily="18" charset="0"/>
                <a:cs typeface="Helvetica" panose="020B0604020202020204" pitchFamily="34" charset="0"/>
              </a:rPr>
              <a:t>Copyright and Confidentiality Notice</a:t>
            </a:r>
          </a:p>
          <a:p>
            <a:pPr algn="just"/>
            <a:endParaRPr lang="en-US" sz="1867" dirty="0">
              <a:solidFill>
                <a:schemeClr val="tx1">
                  <a:lumMod val="85000"/>
                  <a:lumOff val="15000"/>
                </a:schemeClr>
              </a:solidFill>
              <a:latin typeface="+mn-lt"/>
              <a:cs typeface="Helvetica" panose="020B0604020202020204" pitchFamily="34" charset="0"/>
            </a:endParaRPr>
          </a:p>
          <a:p>
            <a:pPr algn="just"/>
            <a:r>
              <a:rPr lang="en-US" sz="1800" dirty="0">
                <a:solidFill>
                  <a:schemeClr val="tx1">
                    <a:lumMod val="50000"/>
                    <a:lumOff val="50000"/>
                  </a:schemeClr>
                </a:solidFill>
                <a:latin typeface="Rockwell" panose="02060603020205020403" pitchFamily="18" charset="0"/>
                <a:cs typeface="Helvetica" panose="020B0604020202020204" pitchFamily="34" charset="0"/>
              </a:rPr>
              <a:t>Copyright © 2017 by UST Global Inc. All rights reserved. 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a:t>
            </a:r>
            <a:r>
              <a:rPr lang="en-US" sz="1800" dirty="0" err="1">
                <a:solidFill>
                  <a:schemeClr val="tx1">
                    <a:lumMod val="50000"/>
                    <a:lumOff val="50000"/>
                  </a:schemeClr>
                </a:solidFill>
                <a:latin typeface="Rockwell" panose="02060603020205020403" pitchFamily="18" charset="0"/>
                <a:cs typeface="Helvetica" panose="020B0604020202020204" pitchFamily="34" charset="0"/>
              </a:rPr>
              <a:t>Inc</a:t>
            </a:r>
            <a:r>
              <a:rPr lang="en-US" sz="1800" dirty="0">
                <a:solidFill>
                  <a:schemeClr val="tx1">
                    <a:lumMod val="50000"/>
                    <a:lumOff val="50000"/>
                  </a:schemeClr>
                </a:solidFill>
                <a:latin typeface="Rockwell" panose="02060603020205020403" pitchFamily="18" charset="0"/>
                <a:cs typeface="Helvetica" panose="020B0604020202020204" pitchFamily="34" charset="0"/>
              </a:rPr>
              <a:t> and may not be disclosed to any third party. Exceptions to this notice are permitted only with the express, written permission of UST Global Inc.</a:t>
            </a:r>
          </a:p>
          <a:p>
            <a:pPr algn="just"/>
            <a:r>
              <a:rPr lang="en-US" sz="1800" dirty="0">
                <a:solidFill>
                  <a:schemeClr val="tx1">
                    <a:lumMod val="50000"/>
                    <a:lumOff val="50000"/>
                  </a:schemeClr>
                </a:solidFill>
                <a:latin typeface="Rockwell" panose="02060603020205020403" pitchFamily="18" charset="0"/>
                <a:cs typeface="Helvetica" panose="020B0604020202020204" pitchFamily="34" charset="0"/>
              </a:rPr>
              <a:t>UST Global® is a registered service mark of UST Global </a:t>
            </a:r>
            <a:r>
              <a:rPr lang="en-US" sz="1800" dirty="0" err="1">
                <a:solidFill>
                  <a:schemeClr val="tx1">
                    <a:lumMod val="50000"/>
                    <a:lumOff val="50000"/>
                  </a:schemeClr>
                </a:solidFill>
                <a:latin typeface="Rockwell" panose="02060603020205020403" pitchFamily="18" charset="0"/>
                <a:cs typeface="Helvetica" panose="020B0604020202020204" pitchFamily="34" charset="0"/>
              </a:rPr>
              <a:t>Inc</a:t>
            </a:r>
            <a:endParaRPr lang="en-US" sz="1800" dirty="0">
              <a:solidFill>
                <a:schemeClr val="tx1">
                  <a:lumMod val="50000"/>
                  <a:lumOff val="50000"/>
                </a:schemeClr>
              </a:solidFill>
              <a:latin typeface="Rockwell" panose="02060603020205020403" pitchFamily="18" charset="0"/>
              <a:cs typeface="Helvetica" panose="020B0604020202020204" pitchFamily="34" charset="0"/>
            </a:endParaRPr>
          </a:p>
        </p:txBody>
      </p:sp>
      <p:sp>
        <p:nvSpPr>
          <p:cNvPr id="7" name="TextBox 6"/>
          <p:cNvSpPr txBox="1"/>
          <p:nvPr userDrawn="1"/>
        </p:nvSpPr>
        <p:spPr>
          <a:xfrm>
            <a:off x="786495" y="4083791"/>
            <a:ext cx="2552921" cy="1597540"/>
          </a:xfrm>
          <a:prstGeom prst="rect">
            <a:avLst/>
          </a:prstGeom>
          <a:noFill/>
        </p:spPr>
        <p:txBody>
          <a:bodyPr wrap="square" lIns="119053" tIns="59525" rIns="119053" bIns="59525" rtlCol="0">
            <a:spAutoFit/>
          </a:bodyPr>
          <a:lstStyle/>
          <a:p>
            <a:r>
              <a:rPr lang="en-US" sz="1600" dirty="0">
                <a:solidFill>
                  <a:schemeClr val="tx1">
                    <a:lumMod val="50000"/>
                    <a:lumOff val="50000"/>
                  </a:schemeClr>
                </a:solidFill>
                <a:latin typeface="Rockwell" panose="02060603020205020403" pitchFamily="18" charset="0"/>
                <a:cs typeface="Helvetica" panose="020B0604020202020204" pitchFamily="34" charset="0"/>
              </a:rPr>
              <a:t>UST Global</a:t>
            </a:r>
          </a:p>
          <a:p>
            <a:r>
              <a:rPr lang="en-US" sz="1600" dirty="0">
                <a:solidFill>
                  <a:schemeClr val="tx1">
                    <a:lumMod val="50000"/>
                    <a:lumOff val="50000"/>
                  </a:schemeClr>
                </a:solidFill>
                <a:latin typeface="Rockwell" panose="02060603020205020403" pitchFamily="18" charset="0"/>
                <a:cs typeface="Helvetica" panose="020B0604020202020204" pitchFamily="34" charset="0"/>
              </a:rPr>
              <a:t>5 Polaris</a:t>
            </a:r>
            <a:r>
              <a:rPr lang="en-US" sz="1600" baseline="0" dirty="0">
                <a:solidFill>
                  <a:schemeClr val="tx1">
                    <a:lumMod val="50000"/>
                    <a:lumOff val="50000"/>
                  </a:schemeClr>
                </a:solidFill>
                <a:latin typeface="Rockwell" panose="02060603020205020403" pitchFamily="18" charset="0"/>
                <a:cs typeface="Helvetica" panose="020B0604020202020204" pitchFamily="34" charset="0"/>
              </a:rPr>
              <a:t> Way</a:t>
            </a:r>
            <a:endParaRPr lang="en-US" sz="1600" dirty="0">
              <a:solidFill>
                <a:schemeClr val="tx1">
                  <a:lumMod val="50000"/>
                  <a:lumOff val="50000"/>
                </a:schemeClr>
              </a:solidFill>
              <a:latin typeface="Rockwell" panose="02060603020205020403" pitchFamily="18" charset="0"/>
              <a:cs typeface="Helvetica" panose="020B0604020202020204" pitchFamily="34" charset="0"/>
            </a:endParaRPr>
          </a:p>
          <a:p>
            <a:r>
              <a:rPr lang="en-US" sz="1600" dirty="0">
                <a:solidFill>
                  <a:schemeClr val="tx1">
                    <a:lumMod val="50000"/>
                    <a:lumOff val="50000"/>
                  </a:schemeClr>
                </a:solidFill>
                <a:latin typeface="Rockwell" panose="02060603020205020403" pitchFamily="18" charset="0"/>
                <a:cs typeface="Helvetica" panose="020B0604020202020204" pitchFamily="34" charset="0"/>
              </a:rPr>
              <a:t>Aliso Viejo, CA 92656</a:t>
            </a:r>
          </a:p>
          <a:p>
            <a:r>
              <a:rPr lang="en-US" sz="1600" dirty="0">
                <a:solidFill>
                  <a:schemeClr val="tx1">
                    <a:lumMod val="50000"/>
                    <a:lumOff val="50000"/>
                  </a:schemeClr>
                </a:solidFill>
                <a:latin typeface="Rockwell" panose="02060603020205020403" pitchFamily="18" charset="0"/>
                <a:cs typeface="Helvetica" panose="020B0604020202020204" pitchFamily="34" charset="0"/>
              </a:rPr>
              <a:t>Tel: 949.716.8757</a:t>
            </a:r>
          </a:p>
          <a:p>
            <a:r>
              <a:rPr lang="en-US" sz="1600" dirty="0">
                <a:solidFill>
                  <a:schemeClr val="tx1">
                    <a:lumMod val="50000"/>
                    <a:lumOff val="50000"/>
                  </a:schemeClr>
                </a:solidFill>
                <a:latin typeface="Rockwell" panose="02060603020205020403" pitchFamily="18" charset="0"/>
                <a:cs typeface="Helvetica" panose="020B0604020202020204" pitchFamily="34" charset="0"/>
              </a:rPr>
              <a:t>Fax: 949.716.8396</a:t>
            </a:r>
          </a:p>
          <a:p>
            <a:r>
              <a:rPr lang="en-US" sz="1600" u="sng" dirty="0">
                <a:solidFill>
                  <a:schemeClr val="tx1">
                    <a:lumMod val="50000"/>
                    <a:lumOff val="50000"/>
                  </a:schemeClr>
                </a:solidFill>
                <a:latin typeface="Rockwell" panose="02060603020205020403" pitchFamily="18" charset="0"/>
                <a:cs typeface="Helvetica" panose="020B0604020202020204" pitchFamily="34" charset="0"/>
                <a:hlinkClick r:id="rId2"/>
              </a:rPr>
              <a:t>www.ust-global.com</a:t>
            </a:r>
            <a:endParaRPr lang="en-US" sz="1600" dirty="0">
              <a:solidFill>
                <a:schemeClr val="tx1">
                  <a:lumMod val="50000"/>
                  <a:lumOff val="50000"/>
                </a:schemeClr>
              </a:solidFill>
              <a:latin typeface="Rockwell" panose="02060603020205020403" pitchFamily="18" charset="0"/>
              <a:cs typeface="Helvetica" panose="020B0604020202020204" pitchFamily="34" charset="0"/>
            </a:endParaRPr>
          </a:p>
        </p:txBody>
      </p:sp>
      <p:sp>
        <p:nvSpPr>
          <p:cNvPr id="10" name="Title 1"/>
          <p:cNvSpPr txBox="1">
            <a:spLocks/>
          </p:cNvSpPr>
          <p:nvPr userDrawn="1"/>
        </p:nvSpPr>
        <p:spPr>
          <a:xfrm>
            <a:off x="3339416" y="439477"/>
            <a:ext cx="8276851" cy="530353"/>
          </a:xfrm>
          <a:prstGeom prst="rect">
            <a:avLst/>
          </a:prstGeom>
        </p:spPr>
        <p:txBody>
          <a:bodyPr vert="horz" lIns="119053" tIns="59525" rIns="119053" bIns="59525" rtlCol="0" anchor="ctr">
            <a:noAutofit/>
          </a:bodyPr>
          <a:lstStyle>
            <a:lvl1pPr algn="ctr" defTabSz="914400" rtl="0" eaLnBrk="1" latinLnBrk="0" hangingPunct="1">
              <a:spcBef>
                <a:spcPct val="0"/>
              </a:spcBef>
              <a:buNone/>
              <a:defRPr sz="2400" b="1" kern="1200">
                <a:solidFill>
                  <a:schemeClr val="tx1"/>
                </a:solidFill>
                <a:latin typeface="+mn-lt"/>
                <a:ea typeface="+mj-ea"/>
                <a:cs typeface="+mj-cs"/>
              </a:defRPr>
            </a:lvl1pPr>
          </a:lstStyle>
          <a:p>
            <a:endParaRPr lang="en-US" sz="4267" b="0" dirty="0">
              <a:solidFill>
                <a:schemeClr val="tx1"/>
              </a:solidFill>
              <a:latin typeface="Calibri Light" panose="020F0302020204030204" pitchFamily="34" charset="0"/>
            </a:endParaRPr>
          </a:p>
        </p:txBody>
      </p:sp>
    </p:spTree>
    <p:extLst>
      <p:ext uri="{BB962C8B-B14F-4D97-AF65-F5344CB8AC3E}">
        <p14:creationId xmlns:p14="http://schemas.microsoft.com/office/powerpoint/2010/main" val="17392800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Thank You + Social">
    <p:spTree>
      <p:nvGrpSpPr>
        <p:cNvPr id="1" name=""/>
        <p:cNvGrpSpPr/>
        <p:nvPr/>
      </p:nvGrpSpPr>
      <p:grpSpPr>
        <a:xfrm>
          <a:off x="0" y="0"/>
          <a:ext cx="0" cy="0"/>
          <a:chOff x="0" y="0"/>
          <a:chExt cx="0" cy="0"/>
        </a:xfrm>
      </p:grpSpPr>
      <p:pic>
        <p:nvPicPr>
          <p:cNvPr id="12" name="Picture 11" descr="White_UST-Global-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0608" y="501405"/>
            <a:ext cx="2252593" cy="793995"/>
          </a:xfrm>
          <a:prstGeom prst="rect">
            <a:avLst/>
          </a:prstGeom>
        </p:spPr>
      </p:pic>
      <p:sp>
        <p:nvSpPr>
          <p:cNvPr id="9" name="Rectangle 8"/>
          <p:cNvSpPr/>
          <p:nvPr userDrawn="1"/>
        </p:nvSpPr>
        <p:spPr>
          <a:xfrm>
            <a:off x="0" y="2"/>
            <a:ext cx="12192000" cy="2679700"/>
          </a:xfrm>
          <a:prstGeom prst="rect">
            <a:avLst/>
          </a:prstGeom>
          <a:solidFill>
            <a:srgbClr val="249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Rockwell" panose="02060603020205020403" pitchFamily="18" charset="0"/>
            </a:endParaRPr>
          </a:p>
        </p:txBody>
      </p:sp>
      <p:sp>
        <p:nvSpPr>
          <p:cNvPr id="10" name="Text Placeholder 10"/>
          <p:cNvSpPr>
            <a:spLocks noGrp="1"/>
          </p:cNvSpPr>
          <p:nvPr>
            <p:ph type="body" sz="quarter" idx="15" hasCustomPrompt="1"/>
          </p:nvPr>
        </p:nvSpPr>
        <p:spPr>
          <a:xfrm>
            <a:off x="838201" y="1295565"/>
            <a:ext cx="4427331" cy="1091537"/>
          </a:xfrm>
          <a:prstGeom prst="rect">
            <a:avLst/>
          </a:prstGeom>
        </p:spPr>
        <p:txBody>
          <a:bodyPr/>
          <a:lstStyle>
            <a:lvl1pPr marL="0" indent="0">
              <a:lnSpc>
                <a:spcPct val="100000"/>
              </a:lnSpc>
              <a:spcBef>
                <a:spcPts val="0"/>
              </a:spcBef>
              <a:buFont typeface="Arial" charset="0"/>
              <a:buNone/>
              <a:defRPr sz="2400" b="0" i="0" baseline="0">
                <a:solidFill>
                  <a:schemeClr val="bg1"/>
                </a:solidFill>
                <a:latin typeface="Century Gothic" panose="020B0502020202020204" pitchFamily="34" charset="0"/>
                <a:ea typeface="Century Gothic" panose="020B0502020202020204" pitchFamily="34" charset="0"/>
                <a:cs typeface="Century Gothic" panose="020B0502020202020204" pitchFamily="34" charset="0"/>
              </a:defRPr>
            </a:lvl1pPr>
          </a:lstStyle>
          <a:p>
            <a:pPr lvl="0"/>
            <a:r>
              <a:rPr lang="en-US" dirty="0"/>
              <a:t>We Appreciate your interest in UST Global</a:t>
            </a:r>
          </a:p>
        </p:txBody>
      </p:sp>
      <p:pic>
        <p:nvPicPr>
          <p:cNvPr id="20" name="Picture 19"/>
          <p:cNvPicPr>
            <a:picLocks noChangeAspect="1"/>
          </p:cNvPicPr>
          <p:nvPr userDrawn="1"/>
        </p:nvPicPr>
        <p:blipFill rotWithShape="1">
          <a:blip r:embed="rId3">
            <a:extLst>
              <a:ext uri="{28A0092B-C50C-407E-A947-70E740481C1C}">
                <a14:useLocalDpi xmlns:a14="http://schemas.microsoft.com/office/drawing/2010/main" val="0"/>
              </a:ext>
            </a:extLst>
          </a:blip>
          <a:srcRect l="54576" r="3256" b="67048"/>
          <a:stretch/>
        </p:blipFill>
        <p:spPr>
          <a:xfrm>
            <a:off x="6096003" y="1"/>
            <a:ext cx="6101780" cy="2682240"/>
          </a:xfrm>
          <a:prstGeom prst="rect">
            <a:avLst/>
          </a:prstGeom>
        </p:spPr>
      </p:pic>
      <p:sp>
        <p:nvSpPr>
          <p:cNvPr id="21" name="Oval 20"/>
          <p:cNvSpPr>
            <a:spLocks noChangeAspect="1"/>
          </p:cNvSpPr>
          <p:nvPr userDrawn="1"/>
        </p:nvSpPr>
        <p:spPr>
          <a:xfrm>
            <a:off x="1790293" y="3211867"/>
            <a:ext cx="1005084" cy="999744"/>
          </a:xfrm>
          <a:prstGeom prst="ellipse">
            <a:avLst/>
          </a:prstGeom>
          <a:solidFill>
            <a:srgbClr val="B61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Rockwell" panose="02060603020205020403" pitchFamily="18" charset="0"/>
            </a:endParaRPr>
          </a:p>
        </p:txBody>
      </p:sp>
      <p:sp>
        <p:nvSpPr>
          <p:cNvPr id="22" name="Oval 21"/>
          <p:cNvSpPr>
            <a:spLocks noChangeAspect="1"/>
          </p:cNvSpPr>
          <p:nvPr userDrawn="1"/>
        </p:nvSpPr>
        <p:spPr>
          <a:xfrm>
            <a:off x="5514020" y="3233531"/>
            <a:ext cx="999744" cy="999744"/>
          </a:xfrm>
          <a:prstGeom prst="ellipse">
            <a:avLst/>
          </a:prstGeom>
          <a:solidFill>
            <a:srgbClr val="B61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Rockwell" panose="02060603020205020403" pitchFamily="18" charset="0"/>
            </a:endParaRPr>
          </a:p>
        </p:txBody>
      </p:sp>
      <p:sp>
        <p:nvSpPr>
          <p:cNvPr id="23" name="Oval 22"/>
          <p:cNvSpPr>
            <a:spLocks noChangeAspect="1"/>
          </p:cNvSpPr>
          <p:nvPr userDrawn="1"/>
        </p:nvSpPr>
        <p:spPr>
          <a:xfrm>
            <a:off x="9312752" y="3233531"/>
            <a:ext cx="999744" cy="999744"/>
          </a:xfrm>
          <a:prstGeom prst="ellipse">
            <a:avLst/>
          </a:prstGeom>
          <a:solidFill>
            <a:srgbClr val="B61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Rockwell" panose="02060603020205020403" pitchFamily="18" charset="0"/>
            </a:endParaRPr>
          </a:p>
        </p:txBody>
      </p:sp>
      <p:pic>
        <p:nvPicPr>
          <p:cNvPr id="24" name="Picture 23"/>
          <p:cNvPicPr>
            <a:picLocks noChangeAspect="1"/>
          </p:cNvPicPr>
          <p:nvPr userDrawn="1"/>
        </p:nvPicPr>
        <p:blipFill rotWithShape="1">
          <a:blip r:embed="rId4">
            <a:biLevel thresh="25000"/>
            <a:extLst>
              <a:ext uri="{28A0092B-C50C-407E-A947-70E740481C1C}">
                <a14:useLocalDpi xmlns:a14="http://schemas.microsoft.com/office/drawing/2010/main" val="0"/>
              </a:ext>
            </a:extLst>
          </a:blip>
          <a:srcRect l="46137" t="56681" r="46137" b="33041"/>
          <a:stretch/>
        </p:blipFill>
        <p:spPr>
          <a:xfrm>
            <a:off x="5756472" y="3480903"/>
            <a:ext cx="499571" cy="487680"/>
          </a:xfrm>
          <a:prstGeom prst="rect">
            <a:avLst/>
          </a:prstGeom>
        </p:spPr>
      </p:pic>
      <p:pic>
        <p:nvPicPr>
          <p:cNvPr id="25" name="Picture 24"/>
          <p:cNvPicPr>
            <a:picLocks noChangeAspect="1"/>
          </p:cNvPicPr>
          <p:nvPr userDrawn="1"/>
        </p:nvPicPr>
        <p:blipFill rotWithShape="1">
          <a:blip r:embed="rId5">
            <a:biLevel thresh="25000"/>
            <a:extLst>
              <a:ext uri="{28A0092B-C50C-407E-A947-70E740481C1C}">
                <a14:useLocalDpi xmlns:a14="http://schemas.microsoft.com/office/drawing/2010/main" val="0"/>
              </a:ext>
            </a:extLst>
          </a:blip>
          <a:srcRect l="74254" t="56128" r="18020" b="33595"/>
          <a:stretch/>
        </p:blipFill>
        <p:spPr>
          <a:xfrm>
            <a:off x="9528117" y="3481772"/>
            <a:ext cx="523155" cy="487680"/>
          </a:xfrm>
          <a:prstGeom prst="rect">
            <a:avLst/>
          </a:prstGeom>
        </p:spPr>
      </p:pic>
      <p:pic>
        <p:nvPicPr>
          <p:cNvPr id="26" name="Picture 25"/>
          <p:cNvPicPr>
            <a:picLocks noChangeAspect="1"/>
          </p:cNvPicPr>
          <p:nvPr userDrawn="1"/>
        </p:nvPicPr>
        <p:blipFill rotWithShape="1">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l="17040" t="55930" r="75234" b="33792"/>
          <a:stretch/>
        </p:blipFill>
        <p:spPr>
          <a:xfrm>
            <a:off x="2030883" y="3463233"/>
            <a:ext cx="522071" cy="487680"/>
          </a:xfrm>
          <a:prstGeom prst="rect">
            <a:avLst/>
          </a:prstGeom>
        </p:spPr>
      </p:pic>
      <p:sp>
        <p:nvSpPr>
          <p:cNvPr id="27" name="Title 1"/>
          <p:cNvSpPr>
            <a:spLocks noGrp="1"/>
          </p:cNvSpPr>
          <p:nvPr>
            <p:ph type="title" hasCustomPrompt="1"/>
          </p:nvPr>
        </p:nvSpPr>
        <p:spPr>
          <a:xfrm>
            <a:off x="838201" y="365126"/>
            <a:ext cx="4427332" cy="681351"/>
          </a:xfrm>
          <a:prstGeom prst="rect">
            <a:avLst/>
          </a:prstGeom>
        </p:spPr>
        <p:txBody>
          <a:bodyPr>
            <a:noAutofit/>
          </a:bodyPr>
          <a:lstStyle>
            <a:lvl1pPr>
              <a:defRPr sz="4800" b="1" i="0" baseline="0">
                <a:solidFill>
                  <a:schemeClr val="bg1"/>
                </a:solidFill>
                <a:latin typeface="Rockwell" panose="02060603020205020403" pitchFamily="18" charset="0"/>
                <a:ea typeface="Rockwell" panose="02060603020205020403" pitchFamily="18" charset="0"/>
                <a:cs typeface="Rockwell" panose="02060603020205020403" pitchFamily="18" charset="0"/>
              </a:defRPr>
            </a:lvl1pPr>
          </a:lstStyle>
          <a:p>
            <a:r>
              <a:rPr lang="en-US" dirty="0"/>
              <a:t>THANK YOU</a:t>
            </a:r>
          </a:p>
        </p:txBody>
      </p:sp>
    </p:spTree>
    <p:extLst>
      <p:ext uri="{BB962C8B-B14F-4D97-AF65-F5344CB8AC3E}">
        <p14:creationId xmlns:p14="http://schemas.microsoft.com/office/powerpoint/2010/main" val="194566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815B7C-4F0C-4F66-A66F-EF438BE85D1D}" type="datetimeFigureOut">
              <a:rPr lang="en-US" smtClean="0"/>
              <a:t>12/19/2017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21380146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38C8E7F7-167A-4839-A4CB-38B013EF8F0A}" type="datetimeFigureOut">
              <a:rPr lang="en-US" smtClean="0"/>
              <a:t>12/19/2017</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07DEEE3C-1B92-45CB-A666-E5E1AC7F6F53}" type="slidenum">
              <a:rPr lang="en-US" smtClean="0"/>
              <a:t>‹#›</a:t>
            </a:fld>
            <a:endParaRPr lang="en-US"/>
          </a:p>
        </p:txBody>
      </p:sp>
    </p:spTree>
    <p:extLst>
      <p:ext uri="{BB962C8B-B14F-4D97-AF65-F5344CB8AC3E}">
        <p14:creationId xmlns:p14="http://schemas.microsoft.com/office/powerpoint/2010/main" val="16579621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3298" b="13940"/>
          <a:stretch/>
        </p:blipFill>
        <p:spPr>
          <a:xfrm>
            <a:off x="0" y="0"/>
            <a:ext cx="12192000" cy="6858000"/>
          </a:xfrm>
          <a:prstGeom prst="rect">
            <a:avLst/>
          </a:prstGeom>
        </p:spPr>
      </p:pic>
      <p:sp>
        <p:nvSpPr>
          <p:cNvPr id="9" name="Rectangle 8"/>
          <p:cNvSpPr/>
          <p:nvPr userDrawn="1"/>
        </p:nvSpPr>
        <p:spPr>
          <a:xfrm>
            <a:off x="7239000" y="2038350"/>
            <a:ext cx="4953000" cy="27813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749382" y="2628900"/>
            <a:ext cx="3932237" cy="1600200"/>
          </a:xfrm>
        </p:spPr>
        <p:txBody>
          <a:bodyPr anchor="ctr"/>
          <a:lstStyle>
            <a:lvl1pPr algn="ctr">
              <a:defRPr sz="3200">
                <a:solidFill>
                  <a:srgbClr val="00B0F0"/>
                </a:solidFill>
              </a:defRPr>
            </a:lvl1pPr>
          </a:lstStyle>
          <a:p>
            <a:r>
              <a:rPr lang="en-US" dirty="0"/>
              <a:t>Click to edit Master title style</a:t>
            </a:r>
          </a:p>
        </p:txBody>
      </p:sp>
    </p:spTree>
    <p:extLst>
      <p:ext uri="{BB962C8B-B14F-4D97-AF65-F5344CB8AC3E}">
        <p14:creationId xmlns:p14="http://schemas.microsoft.com/office/powerpoint/2010/main" val="20845330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38C8E7F7-167A-4839-A4CB-38B013EF8F0A}" type="datetimeFigureOut">
              <a:rPr lang="en-US" smtClean="0"/>
              <a:t>12/19/2017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07DEEE3C-1B92-45CB-A666-E5E1AC7F6F53}" type="slidenum">
              <a:rPr lang="en-US" smtClean="0"/>
              <a:t>‹#›</a:t>
            </a:fld>
            <a:endParaRPr lang="en-US"/>
          </a:p>
        </p:txBody>
      </p:sp>
    </p:spTree>
    <p:extLst>
      <p:ext uri="{BB962C8B-B14F-4D97-AF65-F5344CB8AC3E}">
        <p14:creationId xmlns:p14="http://schemas.microsoft.com/office/powerpoint/2010/main" val="35006332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8C8E7F7-167A-4839-A4CB-38B013EF8F0A}" type="datetimeFigureOut">
              <a:rPr lang="en-US" smtClean="0"/>
              <a:t>12/19/2017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07DEEE3C-1B92-45CB-A666-E5E1AC7F6F53}" type="slidenum">
              <a:rPr lang="en-US" smtClean="0"/>
              <a:t>‹#›</a:t>
            </a:fld>
            <a:endParaRPr lang="en-US"/>
          </a:p>
        </p:txBody>
      </p:sp>
    </p:spTree>
    <p:extLst>
      <p:ext uri="{BB962C8B-B14F-4D97-AF65-F5344CB8AC3E}">
        <p14:creationId xmlns:p14="http://schemas.microsoft.com/office/powerpoint/2010/main" val="38757169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38C8E7F7-167A-4839-A4CB-38B013EF8F0A}" type="datetimeFigureOut">
              <a:rPr lang="en-US" smtClean="0"/>
              <a:t>12/19/2017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07DEEE3C-1B92-45CB-A666-E5E1AC7F6F53}" type="slidenum">
              <a:rPr lang="en-US" smtClean="0"/>
              <a:t>‹#›</a:t>
            </a:fld>
            <a:endParaRPr lang="en-US"/>
          </a:p>
        </p:txBody>
      </p:sp>
    </p:spTree>
    <p:extLst>
      <p:ext uri="{BB962C8B-B14F-4D97-AF65-F5344CB8AC3E}">
        <p14:creationId xmlns:p14="http://schemas.microsoft.com/office/powerpoint/2010/main" val="59216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815B7C-4F0C-4F66-A66F-EF438BE85D1D}" type="datetimeFigureOut">
              <a:rPr lang="en-US" smtClean="0"/>
              <a:t>12/19/2017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4062934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815B7C-4F0C-4F66-A66F-EF438BE85D1D}" type="datetimeFigureOut">
              <a:rPr lang="en-US" smtClean="0"/>
              <a:t>12/19/2017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786162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6815B7C-4F0C-4F66-A66F-EF438BE85D1D}" type="datetimeFigureOut">
              <a:rPr lang="en-US" smtClean="0"/>
              <a:t>12/19/2017</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284013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6815B7C-4F0C-4F66-A66F-EF438BE85D1D}" type="datetimeFigureOut">
              <a:rPr lang="en-US" smtClean="0"/>
              <a:t>12/19/2017</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350861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C6815B7C-4F0C-4F66-A66F-EF438BE85D1D}" type="datetimeFigureOut">
              <a:rPr lang="en-US" smtClean="0"/>
              <a:t>12/19/2017</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30137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6815B7C-4F0C-4F66-A66F-EF438BE85D1D}" type="datetimeFigureOut">
              <a:rPr lang="en-US" smtClean="0"/>
              <a:t>12/19/2017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2562020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6" Type="http://schemas.openxmlformats.org/officeDocument/2006/relationships/image" Target="../media/image9.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8.pn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6815B7C-4F0C-4F66-A66F-EF438BE85D1D}" type="datetimeFigureOut">
              <a:rPr lang="en-US" smtClean="0"/>
              <a:t>12/19/2017</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30DB323-0E5F-4EEC-9AEA-1F20592C0438}" type="slidenum">
              <a:rPr lang="en-US" smtClean="0"/>
              <a:t>‹#›</a:t>
            </a:fld>
            <a:endParaRPr lang="en-US"/>
          </a:p>
        </p:txBody>
      </p:sp>
    </p:spTree>
    <p:extLst>
      <p:ext uri="{BB962C8B-B14F-4D97-AF65-F5344CB8AC3E}">
        <p14:creationId xmlns:p14="http://schemas.microsoft.com/office/powerpoint/2010/main" val="1406277528"/>
      </p:ext>
    </p:extLst>
  </p:cSld>
  <p:clrMap bg1="dk1" tx1="lt1" bg2="dk2" tx2="lt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706" r:id="rId18"/>
    <p:sldLayoutId id="2147483886" r:id="rId19"/>
    <p:sldLayoutId id="2147483926" r:id="rId20"/>
    <p:sldLayoutId id="2147483927" r:id="rId21"/>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76029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45986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5880100" y="6356350"/>
            <a:ext cx="365760" cy="365125"/>
          </a:xfrm>
          <a:prstGeom prst="ellipse">
            <a:avLst/>
          </a:prstGeom>
          <a:solidFill>
            <a:srgbClr val="72AF2F"/>
          </a:solidFill>
        </p:spPr>
        <p:txBody>
          <a:bodyPr vert="horz" lIns="0" tIns="0" rIns="0" bIns="0" rtlCol="0" anchor="ctr"/>
          <a:lstStyle>
            <a:lvl1pPr algn="ctr">
              <a:defRPr sz="1200">
                <a:solidFill>
                  <a:schemeClr val="bg1"/>
                </a:solidFill>
              </a:defRPr>
            </a:lvl1pPr>
          </a:lstStyle>
          <a:p>
            <a:fld id="{07DEEE3C-1B92-45CB-A666-E5E1AC7F6F53}" type="slidenum">
              <a:rPr lang="en-US" smtClean="0"/>
              <a:pPr/>
              <a:t>‹#›</a:t>
            </a:fld>
            <a:endParaRPr lang="en-US" dirty="0"/>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949460" y="6049108"/>
            <a:ext cx="1143306" cy="670214"/>
          </a:xfrm>
          <a:prstGeom prst="rect">
            <a:avLst/>
          </a:prstGeom>
        </p:spPr>
      </p:pic>
      <p:pic>
        <p:nvPicPr>
          <p:cNvPr id="8" name="Picture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80975" y="6059556"/>
            <a:ext cx="1927274" cy="661919"/>
          </a:xfrm>
          <a:prstGeom prst="rect">
            <a:avLst/>
          </a:prstGeom>
        </p:spPr>
      </p:pic>
      <p:sp>
        <p:nvSpPr>
          <p:cNvPr id="10" name="Rectangle 9"/>
          <p:cNvSpPr/>
          <p:nvPr userDrawn="1"/>
        </p:nvSpPr>
        <p:spPr>
          <a:xfrm>
            <a:off x="682171" y="365126"/>
            <a:ext cx="58057" cy="7602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576799"/>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Lst>
  <p:txStyles>
    <p:titleStyle>
      <a:lvl1pPr algn="l" defTabSz="914400" rtl="0" eaLnBrk="1" latinLnBrk="0" hangingPunct="1">
        <a:lnSpc>
          <a:spcPct val="90000"/>
        </a:lnSpc>
        <a:spcBef>
          <a:spcPct val="0"/>
        </a:spcBef>
        <a:buNone/>
        <a:defRPr sz="3200" kern="1200">
          <a:solidFill>
            <a:srgbClr val="0070C0"/>
          </a:solidFill>
          <a:latin typeface="Rockwell" panose="020606030202050204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9.xml"/><Relationship Id="rId4" Type="http://schemas.openxmlformats.org/officeDocument/2006/relationships/image" Target="../media/image53.jpeg"/></Relationships>
</file>

<file path=ppt/slides/_rels/slide1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9.xml"/><Relationship Id="rId4" Type="http://schemas.openxmlformats.org/officeDocument/2006/relationships/image" Target="../media/image56.jpe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9.xml"/><Relationship Id="rId5" Type="http://schemas.openxmlformats.org/officeDocument/2006/relationships/comments" Target="../comments/comment1.xml"/><Relationship Id="rId4" Type="http://schemas.openxmlformats.org/officeDocument/2006/relationships/image" Target="../media/image59.jpe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hart" Target="../charts/chart1.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9.xml"/><Relationship Id="rId5" Type="http://schemas.openxmlformats.org/officeDocument/2006/relationships/image" Target="../media/image23.JPG"/><Relationship Id="rId4" Type="http://schemas.openxmlformats.org/officeDocument/2006/relationships/image" Target="../media/image22.JPG"/></Relationships>
</file>

<file path=ppt/slides/_rels/slide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19.xml"/><Relationship Id="rId5" Type="http://schemas.openxmlformats.org/officeDocument/2006/relationships/image" Target="../media/image29.jpg"/><Relationship Id="rId4" Type="http://schemas.openxmlformats.org/officeDocument/2006/relationships/image" Target="../media/image28.jpe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2.jpeg"/><Relationship Id="rId1" Type="http://schemas.openxmlformats.org/officeDocument/2006/relationships/slideLayout" Target="../slideLayouts/slideLayout1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4.jpg"/><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41.jpe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83480" y="1056902"/>
            <a:ext cx="5846536" cy="942749"/>
          </a:xfrm>
        </p:spPr>
        <p:txBody>
          <a:bodyPr>
            <a:normAutofit/>
          </a:bodyPr>
          <a:lstStyle/>
          <a:p>
            <a:r>
              <a:rPr lang="en-US" sz="3600" dirty="0">
                <a:solidFill>
                  <a:srgbClr val="FF0000"/>
                </a:solidFill>
              </a:rPr>
              <a:t>TruthChain</a:t>
            </a:r>
          </a:p>
        </p:txBody>
      </p:sp>
      <p:sp>
        <p:nvSpPr>
          <p:cNvPr id="3" name="Subtitle 2"/>
          <p:cNvSpPr>
            <a:spLocks noGrp="1"/>
          </p:cNvSpPr>
          <p:nvPr>
            <p:ph type="subTitle" idx="1"/>
          </p:nvPr>
        </p:nvSpPr>
        <p:spPr>
          <a:xfrm>
            <a:off x="4824102" y="1946090"/>
            <a:ext cx="5846536" cy="928652"/>
          </a:xfrm>
        </p:spPr>
        <p:txBody>
          <a:bodyPr/>
          <a:lstStyle/>
          <a:p>
            <a:r>
              <a:rPr lang="en-US" b="1" dirty="0"/>
              <a:t>Blockchain Based</a:t>
            </a:r>
          </a:p>
          <a:p>
            <a:r>
              <a:rPr lang="en-US" dirty="0"/>
              <a:t>Genuine Information.</a:t>
            </a:r>
          </a:p>
        </p:txBody>
      </p:sp>
      <p:pic>
        <p:nvPicPr>
          <p:cNvPr id="4" name="Picture 3">
            <a:extLst>
              <a:ext uri="{FF2B5EF4-FFF2-40B4-BE49-F238E27FC236}">
                <a16:creationId xmlns:a16="http://schemas.microsoft.com/office/drawing/2014/main" id="{2F92C9D3-6EFA-411F-9FA5-1239EFD96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8855" y="0"/>
            <a:ext cx="1573888" cy="1573888"/>
          </a:xfrm>
          <a:prstGeom prst="rect">
            <a:avLst/>
          </a:prstGeom>
        </p:spPr>
      </p:pic>
      <p:pic>
        <p:nvPicPr>
          <p:cNvPr id="5" name="Picture 4">
            <a:extLst>
              <a:ext uri="{FF2B5EF4-FFF2-40B4-BE49-F238E27FC236}">
                <a16:creationId xmlns:a16="http://schemas.microsoft.com/office/drawing/2014/main" id="{9337B60B-EB7D-4FB5-B8CC-E96D0BB4D182}"/>
              </a:ext>
            </a:extLst>
          </p:cNvPr>
          <p:cNvPicPr>
            <a:picLocks noChangeAspect="1"/>
          </p:cNvPicPr>
          <p:nvPr/>
        </p:nvPicPr>
        <p:blipFill>
          <a:blip r:embed="rId3"/>
          <a:stretch>
            <a:fillRect/>
          </a:stretch>
        </p:blipFill>
        <p:spPr>
          <a:xfrm>
            <a:off x="6640865" y="4579349"/>
            <a:ext cx="5258210" cy="1980069"/>
          </a:xfrm>
          <a:prstGeom prst="rect">
            <a:avLst/>
          </a:prstGeom>
        </p:spPr>
      </p:pic>
      <p:sp>
        <p:nvSpPr>
          <p:cNvPr id="6" name="Rectangle 5">
            <a:extLst>
              <a:ext uri="{FF2B5EF4-FFF2-40B4-BE49-F238E27FC236}">
                <a16:creationId xmlns:a16="http://schemas.microsoft.com/office/drawing/2014/main" id="{10F6947C-4385-43F2-A19A-B5AF653A2E7E}"/>
              </a:ext>
            </a:extLst>
          </p:cNvPr>
          <p:cNvSpPr/>
          <p:nvPr/>
        </p:nvSpPr>
        <p:spPr>
          <a:xfrm>
            <a:off x="4765987" y="216126"/>
            <a:ext cx="1931298" cy="461665"/>
          </a:xfrm>
          <a:prstGeom prst="rect">
            <a:avLst/>
          </a:prstGeom>
        </p:spPr>
        <p:txBody>
          <a:bodyPr wrap="none">
            <a:spAutoFit/>
          </a:bodyPr>
          <a:lstStyle/>
          <a:p>
            <a:r>
              <a:rPr lang="en-US" sz="2400" dirty="0">
                <a:solidFill>
                  <a:schemeClr val="accent2"/>
                </a:solidFill>
              </a:rPr>
              <a:t>Team: USTLab</a:t>
            </a:r>
          </a:p>
        </p:txBody>
      </p:sp>
      <p:sp>
        <p:nvSpPr>
          <p:cNvPr id="7" name="Rectangle 6">
            <a:extLst>
              <a:ext uri="{FF2B5EF4-FFF2-40B4-BE49-F238E27FC236}">
                <a16:creationId xmlns:a16="http://schemas.microsoft.com/office/drawing/2014/main" id="{83442770-5677-434A-A5EE-B94813787D64}"/>
              </a:ext>
            </a:extLst>
          </p:cNvPr>
          <p:cNvSpPr/>
          <p:nvPr/>
        </p:nvSpPr>
        <p:spPr>
          <a:xfrm>
            <a:off x="6468093" y="1314203"/>
            <a:ext cx="63335" cy="443346"/>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accent3">
                  <a:lumMod val="75000"/>
                </a:schemeClr>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9C91911-290F-4084-88A1-F7FCBC70306E}"/>
              </a:ext>
            </a:extLst>
          </p:cNvPr>
          <p:cNvSpPr/>
          <p:nvPr/>
        </p:nvSpPr>
        <p:spPr>
          <a:xfrm flipH="1">
            <a:off x="4623065" y="190004"/>
            <a:ext cx="45719" cy="2588822"/>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accent3">
                  <a:lumMod val="7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0823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7500" lnSpcReduction="20000"/>
          </a:bodyPr>
          <a:lstStyle/>
          <a:p>
            <a:endParaRPr lang="en-US"/>
          </a:p>
        </p:txBody>
      </p:sp>
      <p:sp>
        <p:nvSpPr>
          <p:cNvPr id="3" name="Text Placeholder 2"/>
          <p:cNvSpPr>
            <a:spLocks noGrp="1"/>
          </p:cNvSpPr>
          <p:nvPr>
            <p:ph type="body" sz="quarter" idx="12"/>
          </p:nvPr>
        </p:nvSpPr>
        <p:spPr/>
        <p:txBody>
          <a:bodyPr/>
          <a:lstStyle/>
          <a:p>
            <a:endParaRPr lang="en-US" dirty="0"/>
          </a:p>
        </p:txBody>
      </p:sp>
      <p:pic>
        <p:nvPicPr>
          <p:cNvPr id="4" name="FinalTruthChai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0"/>
            <a:ext cx="12180887" cy="6858000"/>
          </a:xfrm>
          <a:prstGeom prst="rect">
            <a:avLst/>
          </a:prstGeom>
        </p:spPr>
      </p:pic>
    </p:spTree>
    <p:extLst>
      <p:ext uri="{BB962C8B-B14F-4D97-AF65-F5344CB8AC3E}">
        <p14:creationId xmlns:p14="http://schemas.microsoft.com/office/powerpoint/2010/main" val="16415470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0"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250" y="1384791"/>
            <a:ext cx="3584449" cy="4631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8" descr="image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9863" y="1584567"/>
            <a:ext cx="3515055" cy="456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14" descr="image0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3969" y="1378039"/>
            <a:ext cx="1368471" cy="509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20AA4DAD-06B4-4B88-98CE-345D81C7FAE3}"/>
              </a:ext>
            </a:extLst>
          </p:cNvPr>
          <p:cNvSpPr txBox="1"/>
          <p:nvPr/>
        </p:nvSpPr>
        <p:spPr>
          <a:xfrm>
            <a:off x="11471564" y="6488668"/>
            <a:ext cx="441146" cy="369332"/>
          </a:xfrm>
          <a:prstGeom prst="rect">
            <a:avLst/>
          </a:prstGeom>
          <a:noFill/>
        </p:spPr>
        <p:txBody>
          <a:bodyPr wrap="none" rtlCol="0">
            <a:spAutoFit/>
          </a:bodyPr>
          <a:lstStyle/>
          <a:p>
            <a:r>
              <a:rPr lang="en-US" dirty="0">
                <a:solidFill>
                  <a:schemeClr val="bg1"/>
                </a:solidFill>
              </a:rPr>
              <a:t>14</a:t>
            </a:r>
          </a:p>
        </p:txBody>
      </p:sp>
      <p:grpSp>
        <p:nvGrpSpPr>
          <p:cNvPr id="9" name="Group 8"/>
          <p:cNvGrpSpPr/>
          <p:nvPr/>
        </p:nvGrpSpPr>
        <p:grpSpPr>
          <a:xfrm>
            <a:off x="1316756" y="847327"/>
            <a:ext cx="6049959" cy="452044"/>
            <a:chOff x="5264036" y="157110"/>
            <a:chExt cx="2184935" cy="651933"/>
          </a:xfrm>
        </p:grpSpPr>
        <p:sp>
          <p:nvSpPr>
            <p:cNvPr id="10" name="Text Placeholder 7">
              <a:extLst>
                <a:ext uri="{FF2B5EF4-FFF2-40B4-BE49-F238E27FC236}">
                  <a16:creationId xmlns:a16="http://schemas.microsoft.com/office/drawing/2014/main" id="{27B08FA7-5F99-4E64-B82B-ACE33B304189}"/>
                </a:ext>
              </a:extLst>
            </p:cNvPr>
            <p:cNvSpPr txBox="1">
              <a:spLocks/>
            </p:cNvSpPr>
            <p:nvPr/>
          </p:nvSpPr>
          <p:spPr>
            <a:xfrm>
              <a:off x="5314764" y="157110"/>
              <a:ext cx="2134207" cy="651933"/>
            </a:xfrm>
            <a:prstGeom prst="rect">
              <a:avLst/>
            </a:prstGeom>
          </p:spPr>
          <p:txBody>
            <a:bodyPr vert="horz" lIns="91440" tIns="45720" rIns="91440" bIns="45720" rtlCol="0" anchor="b"/>
            <a:lstStyle>
              <a:defPPr>
                <a:defRPr lang="en-US"/>
              </a:defPPr>
              <a:lvl1pPr marL="0" algn="ctr" defTabSz="457200" rtl="0" eaLnBrk="1" latinLnBrk="0" hangingPunct="1">
                <a:defRPr sz="28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dirty="0">
                  <a:solidFill>
                    <a:schemeClr val="bg2">
                      <a:lumMod val="50000"/>
                    </a:schemeClr>
                  </a:solidFill>
                </a:rPr>
                <a:t>Conclusion : No more Fake News</a:t>
              </a:r>
            </a:p>
          </p:txBody>
        </p:sp>
        <p:sp>
          <p:nvSpPr>
            <p:cNvPr id="11" name="Rectangle 10">
              <a:extLst>
                <a:ext uri="{FF2B5EF4-FFF2-40B4-BE49-F238E27FC236}">
                  <a16:creationId xmlns:a16="http://schemas.microsoft.com/office/drawing/2014/main" id="{1DADFAC2-2EDE-4F6E-9962-030B9DE75423}"/>
                </a:ext>
              </a:extLst>
            </p:cNvPr>
            <p:cNvSpPr/>
            <p:nvPr/>
          </p:nvSpPr>
          <p:spPr>
            <a:xfrm>
              <a:off x="5264036" y="199957"/>
              <a:ext cx="41426" cy="443346"/>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accent3">
                    <a:lumMod val="75000"/>
                  </a:schemeClr>
                </a:solidFill>
                <a:effectLst/>
                <a:uLnTx/>
                <a:uFillTx/>
                <a:latin typeface="Calibri" panose="020F0502020204030204"/>
                <a:ea typeface="+mn-ea"/>
                <a:cs typeface="+mn-cs"/>
              </a:endParaRPr>
            </a:p>
          </p:txBody>
        </p:sp>
      </p:grpSp>
      <p:sp>
        <p:nvSpPr>
          <p:cNvPr id="12" name="Arrow: Right 11">
            <a:extLst>
              <a:ext uri="{FF2B5EF4-FFF2-40B4-BE49-F238E27FC236}">
                <a16:creationId xmlns:a16="http://schemas.microsoft.com/office/drawing/2014/main" id="{C4E071F3-35C9-451A-BD73-855AFDAC374C}"/>
              </a:ext>
            </a:extLst>
          </p:cNvPr>
          <p:cNvSpPr/>
          <p:nvPr/>
        </p:nvSpPr>
        <p:spPr>
          <a:xfrm>
            <a:off x="734096" y="410098"/>
            <a:ext cx="11165983" cy="259603"/>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182255B3-AA57-4226-8CE2-BD3F52C88881}"/>
              </a:ext>
            </a:extLst>
          </p:cNvPr>
          <p:cNvSpPr/>
          <p:nvPr/>
        </p:nvSpPr>
        <p:spPr>
          <a:xfrm>
            <a:off x="744823" y="407952"/>
            <a:ext cx="8450692" cy="2596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ACCFBE5-03CA-43C1-87A8-28DA8BCE548D}"/>
              </a:ext>
            </a:extLst>
          </p:cNvPr>
          <p:cNvSpPr/>
          <p:nvPr/>
        </p:nvSpPr>
        <p:spPr>
          <a:xfrm>
            <a:off x="6615448" y="0"/>
            <a:ext cx="3043707" cy="369332"/>
          </a:xfrm>
          <a:prstGeom prst="rect">
            <a:avLst/>
          </a:prstGeom>
        </p:spPr>
        <p:txBody>
          <a:bodyPr wrap="square">
            <a:spAutoFit/>
          </a:bodyPr>
          <a:lstStyle/>
          <a:p>
            <a:r>
              <a:rPr lang="en-US" b="1" dirty="0"/>
              <a:t>Conclusion NEWS Articles</a:t>
            </a:r>
          </a:p>
        </p:txBody>
      </p:sp>
    </p:spTree>
    <p:extLst>
      <p:ext uri="{BB962C8B-B14F-4D97-AF65-F5344CB8AC3E}">
        <p14:creationId xmlns:p14="http://schemas.microsoft.com/office/powerpoint/2010/main" val="3453702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fsi images എന്നതിനുള്ള ചിത്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0679"/>
            <a:ext cx="4772782" cy="39360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ultimedia images എന്നതിനുള്ള ചിത്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9974" y="2050658"/>
            <a:ext cx="3502026" cy="350202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ealthcare എന്നതിനുള്ള ചിത്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1589" y="2331441"/>
            <a:ext cx="3872068" cy="280273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34173" y="849774"/>
            <a:ext cx="11381815" cy="734328"/>
            <a:chOff x="5278192" y="733677"/>
            <a:chExt cx="3127626" cy="810726"/>
          </a:xfrm>
        </p:grpSpPr>
        <p:sp>
          <p:nvSpPr>
            <p:cNvPr id="7" name="Text Placeholder 7">
              <a:extLst>
                <a:ext uri="{FF2B5EF4-FFF2-40B4-BE49-F238E27FC236}">
                  <a16:creationId xmlns:a16="http://schemas.microsoft.com/office/drawing/2014/main" id="{27B08FA7-5F99-4E64-B82B-ACE33B304189}"/>
                </a:ext>
              </a:extLst>
            </p:cNvPr>
            <p:cNvSpPr txBox="1">
              <a:spLocks/>
            </p:cNvSpPr>
            <p:nvPr/>
          </p:nvSpPr>
          <p:spPr>
            <a:xfrm>
              <a:off x="5301923" y="733677"/>
              <a:ext cx="3103895" cy="810726"/>
            </a:xfrm>
            <a:prstGeom prst="rect">
              <a:avLst/>
            </a:prstGeom>
          </p:spPr>
          <p:txBody>
            <a:bodyPr vert="horz" lIns="91440" tIns="45720" rIns="91440" bIns="45720" rtlCol="0" anchor="b"/>
            <a:lstStyle>
              <a:defPPr>
                <a:defRPr lang="en-US"/>
              </a:defPPr>
              <a:lvl1pPr marL="0" algn="ctr" defTabSz="457200" rtl="0" eaLnBrk="1" latinLnBrk="0" hangingPunct="1">
                <a:defRPr sz="28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endParaRPr lang="en-US" dirty="0">
                <a:solidFill>
                  <a:schemeClr val="bg2">
                    <a:lumMod val="50000"/>
                  </a:schemeClr>
                </a:solidFill>
              </a:endParaRPr>
            </a:p>
            <a:p>
              <a:pPr algn="l"/>
              <a:r>
                <a:rPr lang="en-US" dirty="0">
                  <a:solidFill>
                    <a:schemeClr val="bg2">
                      <a:lumMod val="50000"/>
                    </a:schemeClr>
                  </a:solidFill>
                </a:rPr>
                <a:t>Conclusion (TruthChain-Engine) : The next best stop for the Truth</a:t>
              </a:r>
            </a:p>
          </p:txBody>
        </p:sp>
        <p:sp>
          <p:nvSpPr>
            <p:cNvPr id="8" name="Rectangle 7">
              <a:extLst>
                <a:ext uri="{FF2B5EF4-FFF2-40B4-BE49-F238E27FC236}">
                  <a16:creationId xmlns:a16="http://schemas.microsoft.com/office/drawing/2014/main" id="{1DADFAC2-2EDE-4F6E-9962-030B9DE75423}"/>
                </a:ext>
              </a:extLst>
            </p:cNvPr>
            <p:cNvSpPr/>
            <p:nvPr/>
          </p:nvSpPr>
          <p:spPr>
            <a:xfrm>
              <a:off x="5278192" y="1038865"/>
              <a:ext cx="41426" cy="443346"/>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accent3">
                    <a:lumMod val="75000"/>
                  </a:schemeClr>
                </a:solidFill>
                <a:effectLst/>
                <a:uLnTx/>
                <a:uFillTx/>
                <a:latin typeface="Calibri" panose="020F0502020204030204"/>
                <a:ea typeface="+mn-ea"/>
                <a:cs typeface="+mn-cs"/>
              </a:endParaRPr>
            </a:p>
          </p:txBody>
        </p:sp>
      </p:grpSp>
      <p:sp>
        <p:nvSpPr>
          <p:cNvPr id="9" name="Arrow: Right 8">
            <a:extLst>
              <a:ext uri="{FF2B5EF4-FFF2-40B4-BE49-F238E27FC236}">
                <a16:creationId xmlns:a16="http://schemas.microsoft.com/office/drawing/2014/main" id="{DB30D854-10CA-414E-9141-0E2035BA1BF3}"/>
              </a:ext>
            </a:extLst>
          </p:cNvPr>
          <p:cNvSpPr/>
          <p:nvPr/>
        </p:nvSpPr>
        <p:spPr>
          <a:xfrm>
            <a:off x="734096" y="410098"/>
            <a:ext cx="11165983" cy="24672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FE786088-DA4A-4738-9958-B370E23751D0}"/>
              </a:ext>
            </a:extLst>
          </p:cNvPr>
          <p:cNvSpPr/>
          <p:nvPr/>
        </p:nvSpPr>
        <p:spPr>
          <a:xfrm>
            <a:off x="628913" y="407952"/>
            <a:ext cx="9854490" cy="2467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0705B5E-A788-4FE8-A685-F592EADA8EDC}"/>
              </a:ext>
            </a:extLst>
          </p:cNvPr>
          <p:cNvSpPr/>
          <p:nvPr/>
        </p:nvSpPr>
        <p:spPr>
          <a:xfrm>
            <a:off x="7542727" y="0"/>
            <a:ext cx="3932349" cy="369332"/>
          </a:xfrm>
          <a:prstGeom prst="rect">
            <a:avLst/>
          </a:prstGeom>
        </p:spPr>
        <p:txBody>
          <a:bodyPr wrap="square">
            <a:spAutoFit/>
          </a:bodyPr>
          <a:lstStyle/>
          <a:p>
            <a:r>
              <a:rPr lang="en-US" b="1" dirty="0"/>
              <a:t>Conclusion TruthChain Engine</a:t>
            </a:r>
          </a:p>
        </p:txBody>
      </p:sp>
    </p:spTree>
    <p:extLst>
      <p:ext uri="{BB962C8B-B14F-4D97-AF65-F5344CB8AC3E}">
        <p14:creationId xmlns:p14="http://schemas.microsoft.com/office/powerpoint/2010/main" val="3557020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748867-E653-4DCC-9708-03EECA81CACE}"/>
              </a:ext>
            </a:extLst>
          </p:cNvPr>
          <p:cNvSpPr>
            <a:spLocks noGrp="1"/>
          </p:cNvSpPr>
          <p:nvPr>
            <p:ph type="body" sz="quarter" idx="10"/>
          </p:nvPr>
        </p:nvSpPr>
        <p:spPr>
          <a:xfrm>
            <a:off x="554706" y="154379"/>
            <a:ext cx="4539809" cy="534389"/>
          </a:xfrm>
        </p:spPr>
        <p:txBody>
          <a:bodyPr>
            <a:normAutofit/>
          </a:bodyPr>
          <a:lstStyle/>
          <a:p>
            <a:r>
              <a:rPr lang="en-US" sz="2800" dirty="0"/>
              <a:t>TruthChain Capabilities</a:t>
            </a:r>
          </a:p>
        </p:txBody>
      </p:sp>
      <p:graphicFrame>
        <p:nvGraphicFramePr>
          <p:cNvPr id="4" name="Table 3">
            <a:extLst>
              <a:ext uri="{FF2B5EF4-FFF2-40B4-BE49-F238E27FC236}">
                <a16:creationId xmlns:a16="http://schemas.microsoft.com/office/drawing/2014/main" id="{A4F5C758-391D-48DC-B1BF-67853CF24E04}"/>
              </a:ext>
            </a:extLst>
          </p:cNvPr>
          <p:cNvGraphicFramePr>
            <a:graphicFrameLocks noGrp="1"/>
          </p:cNvGraphicFramePr>
          <p:nvPr>
            <p:extLst/>
          </p:nvPr>
        </p:nvGraphicFramePr>
        <p:xfrm>
          <a:off x="547585" y="790918"/>
          <a:ext cx="4641932" cy="5682883"/>
        </p:xfrm>
        <a:graphic>
          <a:graphicData uri="http://schemas.openxmlformats.org/drawingml/2006/table">
            <a:tbl>
              <a:tblPr firstRow="1" bandRow="1">
                <a:tableStyleId>{5C22544A-7EE6-4342-B048-85BDC9FD1C3A}</a:tableStyleId>
              </a:tblPr>
              <a:tblGrid>
                <a:gridCol w="4641932">
                  <a:extLst>
                    <a:ext uri="{9D8B030D-6E8A-4147-A177-3AD203B41FA5}">
                      <a16:colId xmlns:a16="http://schemas.microsoft.com/office/drawing/2014/main" val="880358376"/>
                    </a:ext>
                  </a:extLst>
                </a:gridCol>
              </a:tblGrid>
              <a:tr h="527243">
                <a:tc>
                  <a:txBody>
                    <a:bodyPr/>
                    <a:lstStyle/>
                    <a:p>
                      <a:r>
                        <a:rPr lang="en-US" sz="2400" dirty="0"/>
                        <a:t>             Virtual Passport </a:t>
                      </a:r>
                    </a:p>
                  </a:txBody>
                  <a:tcPr/>
                </a:tc>
                <a:extLst>
                  <a:ext uri="{0D108BD9-81ED-4DB2-BD59-A6C34878D82A}">
                    <a16:rowId xmlns:a16="http://schemas.microsoft.com/office/drawing/2014/main" val="2553330991"/>
                  </a:ext>
                </a:extLst>
              </a:tr>
              <a:tr h="2381960">
                <a:tc>
                  <a:txBody>
                    <a:bodyPr/>
                    <a:lstStyle/>
                    <a:p>
                      <a:r>
                        <a:rPr lang="en-US" sz="2000" dirty="0"/>
                        <a:t>To Eliminate Fake Passports in the Digital world.</a:t>
                      </a:r>
                    </a:p>
                    <a:p>
                      <a:endParaRPr lang="en-US" sz="2000" dirty="0"/>
                    </a:p>
                    <a:p>
                      <a:r>
                        <a:rPr lang="en-US" sz="2000" dirty="0">
                          <a:solidFill>
                            <a:srgbClr val="FF0000"/>
                          </a:solidFill>
                        </a:rPr>
                        <a:t>Writer</a:t>
                      </a:r>
                      <a:r>
                        <a:rPr lang="en-US" sz="2000" dirty="0"/>
                        <a:t>: Indian Passport Seva Kendra </a:t>
                      </a:r>
                    </a:p>
                    <a:p>
                      <a:r>
                        <a:rPr lang="en-US" sz="2000" dirty="0">
                          <a:solidFill>
                            <a:srgbClr val="FF0000"/>
                          </a:solidFill>
                        </a:rPr>
                        <a:t>Reviewer</a:t>
                      </a:r>
                      <a:r>
                        <a:rPr lang="en-US" sz="2000" dirty="0"/>
                        <a:t>: Indian Ministry Of External Affairs </a:t>
                      </a:r>
                    </a:p>
                    <a:p>
                      <a:r>
                        <a:rPr lang="en-US" sz="2000" dirty="0">
                          <a:solidFill>
                            <a:srgbClr val="FF0000"/>
                          </a:solidFill>
                        </a:rPr>
                        <a:t>Reader</a:t>
                      </a:r>
                      <a:r>
                        <a:rPr lang="en-US" sz="2000" dirty="0"/>
                        <a:t>: Digital World </a:t>
                      </a:r>
                    </a:p>
                    <a:p>
                      <a:endParaRPr lang="en-US" dirty="0"/>
                    </a:p>
                    <a:p>
                      <a:endParaRPr lang="en-US" dirty="0"/>
                    </a:p>
                  </a:txBody>
                  <a:tcPr/>
                </a:tc>
                <a:extLst>
                  <a:ext uri="{0D108BD9-81ED-4DB2-BD59-A6C34878D82A}">
                    <a16:rowId xmlns:a16="http://schemas.microsoft.com/office/drawing/2014/main" val="3867133325"/>
                  </a:ext>
                </a:extLst>
              </a:tr>
              <a:tr h="2381960">
                <a:tc>
                  <a:txBody>
                    <a:bodyPr/>
                    <a:lstStyle/>
                    <a:p>
                      <a:endParaRPr lang="en-US" dirty="0"/>
                    </a:p>
                  </a:txBody>
                  <a:tcPr/>
                </a:tc>
                <a:extLst>
                  <a:ext uri="{0D108BD9-81ED-4DB2-BD59-A6C34878D82A}">
                    <a16:rowId xmlns:a16="http://schemas.microsoft.com/office/drawing/2014/main" val="1293282564"/>
                  </a:ext>
                </a:extLst>
              </a:tr>
            </a:tbl>
          </a:graphicData>
        </a:graphic>
      </p:graphicFrame>
      <p:graphicFrame>
        <p:nvGraphicFramePr>
          <p:cNvPr id="5" name="Table 4">
            <a:extLst>
              <a:ext uri="{FF2B5EF4-FFF2-40B4-BE49-F238E27FC236}">
                <a16:creationId xmlns:a16="http://schemas.microsoft.com/office/drawing/2014/main" id="{0854CCCB-29FC-4BB9-A8DD-D91CD4C45A5A}"/>
              </a:ext>
            </a:extLst>
          </p:cNvPr>
          <p:cNvGraphicFramePr>
            <a:graphicFrameLocks noGrp="1"/>
          </p:cNvGraphicFramePr>
          <p:nvPr>
            <p:extLst/>
          </p:nvPr>
        </p:nvGraphicFramePr>
        <p:xfrm>
          <a:off x="5818250" y="788938"/>
          <a:ext cx="5582062" cy="5607441"/>
        </p:xfrm>
        <a:graphic>
          <a:graphicData uri="http://schemas.openxmlformats.org/drawingml/2006/table">
            <a:tbl>
              <a:tblPr firstRow="1" bandRow="1">
                <a:tableStyleId>{5C22544A-7EE6-4342-B048-85BDC9FD1C3A}</a:tableStyleId>
              </a:tblPr>
              <a:tblGrid>
                <a:gridCol w="5582062">
                  <a:extLst>
                    <a:ext uri="{9D8B030D-6E8A-4147-A177-3AD203B41FA5}">
                      <a16:colId xmlns:a16="http://schemas.microsoft.com/office/drawing/2014/main" val="880358376"/>
                    </a:ext>
                  </a:extLst>
                </a:gridCol>
              </a:tblGrid>
              <a:tr h="481721">
                <a:tc>
                  <a:txBody>
                    <a:bodyPr/>
                    <a:lstStyle/>
                    <a:p>
                      <a:r>
                        <a:rPr lang="en-US" dirty="0"/>
                        <a:t>        </a:t>
                      </a:r>
                      <a:r>
                        <a:rPr lang="en-US" sz="2200" dirty="0"/>
                        <a:t>Police Identity &amp; Criminal Evidence</a:t>
                      </a:r>
                    </a:p>
                  </a:txBody>
                  <a:tcPr/>
                </a:tc>
                <a:extLst>
                  <a:ext uri="{0D108BD9-81ED-4DB2-BD59-A6C34878D82A}">
                    <a16:rowId xmlns:a16="http://schemas.microsoft.com/office/drawing/2014/main" val="2553330991"/>
                  </a:ext>
                </a:extLst>
              </a:tr>
              <a:tr h="370840">
                <a:tc>
                  <a:txBody>
                    <a:bodyPr/>
                    <a:lstStyle/>
                    <a:p>
                      <a:r>
                        <a:rPr lang="en-US" dirty="0"/>
                        <a:t>To Eliminate Fake Police Officers and Fake Evidence.</a:t>
                      </a:r>
                    </a:p>
                    <a:p>
                      <a:endParaRPr lang="en-US" dirty="0"/>
                    </a:p>
                    <a:p>
                      <a:r>
                        <a:rPr lang="en-US" dirty="0">
                          <a:solidFill>
                            <a:srgbClr val="FF0000"/>
                          </a:solidFill>
                        </a:rPr>
                        <a:t>Writer</a:t>
                      </a:r>
                      <a:r>
                        <a:rPr lang="en-US" dirty="0"/>
                        <a:t>:  Sub-inspector Rank</a:t>
                      </a:r>
                    </a:p>
                    <a:p>
                      <a:r>
                        <a:rPr lang="en-US" dirty="0">
                          <a:solidFill>
                            <a:srgbClr val="FF0000"/>
                          </a:solidFill>
                        </a:rPr>
                        <a:t>Reviewer</a:t>
                      </a:r>
                      <a:r>
                        <a:rPr lang="en-US" dirty="0"/>
                        <a:t>: SP Rank </a:t>
                      </a:r>
                    </a:p>
                    <a:p>
                      <a:r>
                        <a:rPr lang="en-US" dirty="0">
                          <a:solidFill>
                            <a:srgbClr val="FF0000"/>
                          </a:solidFill>
                        </a:rPr>
                        <a:t>Reader</a:t>
                      </a:r>
                      <a:r>
                        <a:rPr lang="en-US" dirty="0"/>
                        <a:t>:  Police Department</a:t>
                      </a:r>
                    </a:p>
                    <a:p>
                      <a:r>
                        <a:rPr lang="en-US" dirty="0">
                          <a:solidFill>
                            <a:srgbClr val="FF0000"/>
                          </a:solidFill>
                        </a:rPr>
                        <a:t>Content</a:t>
                      </a:r>
                      <a:r>
                        <a:rPr lang="en-US" dirty="0"/>
                        <a:t>: </a:t>
                      </a:r>
                    </a:p>
                    <a:p>
                      <a:r>
                        <a:rPr lang="en-US" dirty="0"/>
                        <a:t>                Police Identities,</a:t>
                      </a:r>
                    </a:p>
                    <a:p>
                      <a:r>
                        <a:rPr lang="en-US" dirty="0"/>
                        <a:t>                Evidence – Fingerprints, Snapshots, FIR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txBody>
                  <a:tcPr/>
                </a:tc>
                <a:extLst>
                  <a:ext uri="{0D108BD9-81ED-4DB2-BD59-A6C34878D82A}">
                    <a16:rowId xmlns:a16="http://schemas.microsoft.com/office/drawing/2014/main" val="3867133325"/>
                  </a:ext>
                </a:extLst>
              </a:tr>
              <a:tr h="370840">
                <a:tc>
                  <a:txBody>
                    <a:bodyPr/>
                    <a:lstStyle/>
                    <a:p>
                      <a:endParaRPr lang="en-US" dirty="0"/>
                    </a:p>
                  </a:txBody>
                  <a:tcPr/>
                </a:tc>
                <a:extLst>
                  <a:ext uri="{0D108BD9-81ED-4DB2-BD59-A6C34878D82A}">
                    <a16:rowId xmlns:a16="http://schemas.microsoft.com/office/drawing/2014/main" val="3125570709"/>
                  </a:ext>
                </a:extLst>
              </a:tr>
            </a:tbl>
          </a:graphicData>
        </a:graphic>
      </p:graphicFrame>
      <p:pic>
        <p:nvPicPr>
          <p:cNvPr id="6" name="Picture 5">
            <a:extLst>
              <a:ext uri="{FF2B5EF4-FFF2-40B4-BE49-F238E27FC236}">
                <a16:creationId xmlns:a16="http://schemas.microsoft.com/office/drawing/2014/main" id="{8153A4D3-A546-4AE7-A17D-CD3BDA965FE3}"/>
              </a:ext>
            </a:extLst>
          </p:cNvPr>
          <p:cNvPicPr>
            <a:picLocks noChangeAspect="1"/>
          </p:cNvPicPr>
          <p:nvPr/>
        </p:nvPicPr>
        <p:blipFill>
          <a:blip r:embed="rId2"/>
          <a:stretch>
            <a:fillRect/>
          </a:stretch>
        </p:blipFill>
        <p:spPr>
          <a:xfrm>
            <a:off x="719676" y="3503221"/>
            <a:ext cx="4196709" cy="2559132"/>
          </a:xfrm>
          <a:prstGeom prst="rect">
            <a:avLst/>
          </a:prstGeom>
        </p:spPr>
      </p:pic>
      <p:pic>
        <p:nvPicPr>
          <p:cNvPr id="7" name="Picture 6">
            <a:extLst>
              <a:ext uri="{FF2B5EF4-FFF2-40B4-BE49-F238E27FC236}">
                <a16:creationId xmlns:a16="http://schemas.microsoft.com/office/drawing/2014/main" id="{11880584-7DCC-48A8-9E9A-4D29DDB14CA2}"/>
              </a:ext>
            </a:extLst>
          </p:cNvPr>
          <p:cNvPicPr>
            <a:picLocks noChangeAspect="1"/>
          </p:cNvPicPr>
          <p:nvPr/>
        </p:nvPicPr>
        <p:blipFill>
          <a:blip r:embed="rId3"/>
          <a:stretch>
            <a:fillRect/>
          </a:stretch>
        </p:blipFill>
        <p:spPr>
          <a:xfrm>
            <a:off x="6816993" y="3860593"/>
            <a:ext cx="4448175" cy="2343150"/>
          </a:xfrm>
          <a:prstGeom prst="rect">
            <a:avLst/>
          </a:prstGeom>
        </p:spPr>
      </p:pic>
      <p:pic>
        <p:nvPicPr>
          <p:cNvPr id="8194" name="Picture 2" descr="Image result for crime details  on blockchain">
            <a:extLst>
              <a:ext uri="{FF2B5EF4-FFF2-40B4-BE49-F238E27FC236}">
                <a16:creationId xmlns:a16="http://schemas.microsoft.com/office/drawing/2014/main" id="{6F7BB0FA-3BBC-4635-B45B-553FF9398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9196" y="3871355"/>
            <a:ext cx="3084787" cy="232756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685593F-B189-44F9-A962-25BF5FA3269B}"/>
              </a:ext>
            </a:extLst>
          </p:cNvPr>
          <p:cNvSpPr txBox="1"/>
          <p:nvPr/>
        </p:nvSpPr>
        <p:spPr>
          <a:xfrm>
            <a:off x="9108374" y="261257"/>
            <a:ext cx="2377574" cy="523220"/>
          </a:xfrm>
          <a:prstGeom prst="rect">
            <a:avLst/>
          </a:prstGeom>
          <a:noFill/>
        </p:spPr>
        <p:txBody>
          <a:bodyPr wrap="none" rtlCol="0">
            <a:spAutoFit/>
          </a:bodyPr>
          <a:lstStyle/>
          <a:p>
            <a:r>
              <a:rPr lang="en-US" sz="2800" dirty="0">
                <a:solidFill>
                  <a:srgbClr val="FF0000"/>
                </a:solidFill>
              </a:rPr>
              <a:t>Many More..</a:t>
            </a:r>
          </a:p>
        </p:txBody>
      </p:sp>
    </p:spTree>
    <p:extLst>
      <p:ext uri="{BB962C8B-B14F-4D97-AF65-F5344CB8AC3E}">
        <p14:creationId xmlns:p14="http://schemas.microsoft.com/office/powerpoint/2010/main" val="3110883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082572" y="735216"/>
            <a:ext cx="10316724" cy="5856620"/>
            <a:chOff x="709085" y="927100"/>
            <a:chExt cx="10186442" cy="5883677"/>
          </a:xfrm>
        </p:grpSpPr>
        <p:graphicFrame>
          <p:nvGraphicFramePr>
            <p:cNvPr id="7" name="Chart 6"/>
            <p:cNvGraphicFramePr>
              <a:graphicFrameLocks/>
            </p:cNvGraphicFramePr>
            <p:nvPr>
              <p:extLst>
                <p:ext uri="{D42A27DB-BD31-4B8C-83A1-F6EECF244321}">
                  <p14:modId xmlns:p14="http://schemas.microsoft.com/office/powerpoint/2010/main" val="3178083598"/>
                </p:ext>
              </p:extLst>
            </p:nvPr>
          </p:nvGraphicFramePr>
          <p:xfrm>
            <a:off x="709085" y="927100"/>
            <a:ext cx="10186442" cy="5883677"/>
          </p:xfrm>
          <a:graphic>
            <a:graphicData uri="http://schemas.openxmlformats.org/drawingml/2006/chart">
              <c:chart xmlns:c="http://schemas.openxmlformats.org/drawingml/2006/chart" xmlns:r="http://schemas.openxmlformats.org/officeDocument/2006/relationships" r:id="rId2"/>
            </a:graphicData>
          </a:graphic>
        </p:graphicFrame>
        <p:pic>
          <p:nvPicPr>
            <p:cNvPr id="28" name="Picture 27"/>
            <p:cNvPicPr>
              <a:picLocks noChangeAspect="1"/>
            </p:cNvPicPr>
            <p:nvPr/>
          </p:nvPicPr>
          <p:blipFill rotWithShape="1">
            <a:blip r:embed="rId3"/>
            <a:srcRect l="4851" t="22986" r="71083" b="20250"/>
            <a:stretch/>
          </p:blipFill>
          <p:spPr>
            <a:xfrm>
              <a:off x="1188944" y="2279374"/>
              <a:ext cx="2451653" cy="3339548"/>
            </a:xfrm>
            <a:prstGeom prst="rect">
              <a:avLst/>
            </a:prstGeom>
          </p:spPr>
        </p:pic>
      </p:grpSp>
      <p:grpSp>
        <p:nvGrpSpPr>
          <p:cNvPr id="32" name="Group 31"/>
          <p:cNvGrpSpPr/>
          <p:nvPr/>
        </p:nvGrpSpPr>
        <p:grpSpPr>
          <a:xfrm>
            <a:off x="788722" y="759623"/>
            <a:ext cx="7917396" cy="590499"/>
            <a:chOff x="5320660" y="634146"/>
            <a:chExt cx="2175633" cy="651933"/>
          </a:xfrm>
        </p:grpSpPr>
        <p:sp>
          <p:nvSpPr>
            <p:cNvPr id="33" name="Text Placeholder 7">
              <a:extLst>
                <a:ext uri="{FF2B5EF4-FFF2-40B4-BE49-F238E27FC236}">
                  <a16:creationId xmlns:a16="http://schemas.microsoft.com/office/drawing/2014/main" id="{27B08FA7-5F99-4E64-B82B-ACE33B304189}"/>
                </a:ext>
              </a:extLst>
            </p:cNvPr>
            <p:cNvSpPr txBox="1">
              <a:spLocks/>
            </p:cNvSpPr>
            <p:nvPr/>
          </p:nvSpPr>
          <p:spPr>
            <a:xfrm>
              <a:off x="5362086" y="634146"/>
              <a:ext cx="2134207" cy="651933"/>
            </a:xfrm>
            <a:prstGeom prst="rect">
              <a:avLst/>
            </a:prstGeom>
          </p:spPr>
          <p:txBody>
            <a:bodyPr vert="horz" lIns="91440" tIns="45720" rIns="91440" bIns="45720" rtlCol="0" anchor="b"/>
            <a:lstStyle>
              <a:defPPr>
                <a:defRPr lang="en-US"/>
              </a:defPPr>
              <a:lvl1pPr marL="0" algn="ctr" defTabSz="457200" rtl="0" eaLnBrk="1" latinLnBrk="0" hangingPunct="1">
                <a:defRPr sz="28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dirty="0">
                  <a:solidFill>
                    <a:schemeClr val="bg2">
                      <a:lumMod val="50000"/>
                    </a:schemeClr>
                  </a:solidFill>
                </a:rPr>
                <a:t>The Road Ahead</a:t>
              </a:r>
            </a:p>
          </p:txBody>
        </p:sp>
        <p:sp>
          <p:nvSpPr>
            <p:cNvPr id="34" name="Rectangle 33">
              <a:extLst>
                <a:ext uri="{FF2B5EF4-FFF2-40B4-BE49-F238E27FC236}">
                  <a16:creationId xmlns:a16="http://schemas.microsoft.com/office/drawing/2014/main" id="{1DADFAC2-2EDE-4F6E-9962-030B9DE75423}"/>
                </a:ext>
              </a:extLst>
            </p:cNvPr>
            <p:cNvSpPr/>
            <p:nvPr/>
          </p:nvSpPr>
          <p:spPr>
            <a:xfrm>
              <a:off x="5320660" y="797145"/>
              <a:ext cx="41426" cy="443346"/>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accent3">
                    <a:lumMod val="75000"/>
                  </a:schemeClr>
                </a:solidFill>
                <a:effectLst/>
                <a:uLnTx/>
                <a:uFillTx/>
                <a:latin typeface="Calibri" panose="020F0502020204030204"/>
                <a:ea typeface="+mn-ea"/>
                <a:cs typeface="+mn-cs"/>
              </a:endParaRPr>
            </a:p>
          </p:txBody>
        </p:sp>
      </p:grpSp>
      <p:sp>
        <p:nvSpPr>
          <p:cNvPr id="10" name="Arrow: Right 9">
            <a:extLst>
              <a:ext uri="{FF2B5EF4-FFF2-40B4-BE49-F238E27FC236}">
                <a16:creationId xmlns:a16="http://schemas.microsoft.com/office/drawing/2014/main" id="{355B9A32-2B49-497D-A357-FE27AC233D26}"/>
              </a:ext>
            </a:extLst>
          </p:cNvPr>
          <p:cNvSpPr/>
          <p:nvPr/>
        </p:nvSpPr>
        <p:spPr>
          <a:xfrm>
            <a:off x="628913" y="356437"/>
            <a:ext cx="11284046" cy="210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031100C-8951-4783-A683-41B0D2E20017}"/>
              </a:ext>
            </a:extLst>
          </p:cNvPr>
          <p:cNvSpPr/>
          <p:nvPr/>
        </p:nvSpPr>
        <p:spPr>
          <a:xfrm>
            <a:off x="10775324" y="0"/>
            <a:ext cx="1742941" cy="369332"/>
          </a:xfrm>
          <a:prstGeom prst="rect">
            <a:avLst/>
          </a:prstGeom>
        </p:spPr>
        <p:txBody>
          <a:bodyPr wrap="square">
            <a:spAutoFit/>
          </a:bodyPr>
          <a:lstStyle/>
          <a:p>
            <a:r>
              <a:rPr lang="en-US" b="1" dirty="0"/>
              <a:t>Road Map</a:t>
            </a:r>
          </a:p>
        </p:txBody>
      </p:sp>
    </p:spTree>
    <p:extLst>
      <p:ext uri="{BB962C8B-B14F-4D97-AF65-F5344CB8AC3E}">
        <p14:creationId xmlns:p14="http://schemas.microsoft.com/office/powerpoint/2010/main" val="2156709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457266"/>
          </a:xfrm>
          <a:prstGeom prst="rect">
            <a:avLst/>
          </a:prstGeom>
        </p:spPr>
      </p:pic>
      <p:sp>
        <p:nvSpPr>
          <p:cNvPr id="14" name="Rectangle 13"/>
          <p:cNvSpPr/>
          <p:nvPr/>
        </p:nvSpPr>
        <p:spPr>
          <a:xfrm>
            <a:off x="-3" y="3433650"/>
            <a:ext cx="12192003" cy="2949337"/>
          </a:xfrm>
          <a:prstGeom prst="rect">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21" name="Group 20"/>
          <p:cNvGrpSpPr/>
          <p:nvPr/>
        </p:nvGrpSpPr>
        <p:grpSpPr>
          <a:xfrm>
            <a:off x="998946" y="4810834"/>
            <a:ext cx="6251811" cy="1389544"/>
            <a:chOff x="1187624" y="4429988"/>
            <a:chExt cx="4359176" cy="1389552"/>
          </a:xfrm>
        </p:grpSpPr>
        <p:sp>
          <p:nvSpPr>
            <p:cNvPr id="22" name="TextBox 21"/>
            <p:cNvSpPr txBox="1"/>
            <p:nvPr/>
          </p:nvSpPr>
          <p:spPr>
            <a:xfrm>
              <a:off x="1382979" y="4803966"/>
              <a:ext cx="4163821" cy="913012"/>
            </a:xfrm>
            <a:prstGeom prst="rect">
              <a:avLst/>
            </a:prstGeom>
            <a:noFill/>
          </p:spPr>
          <p:txBody>
            <a:bodyPr wrap="square" rtlCol="0">
              <a:spAutoFit/>
            </a:bodyPr>
            <a:lstStyle/>
            <a:p>
              <a:r>
                <a:rPr lang="en-US" sz="5333" dirty="0">
                  <a:solidFill>
                    <a:schemeClr val="bg1"/>
                  </a:solidFill>
                  <a:latin typeface="Signika Negative" pitchFamily="2" charset="0"/>
                </a:rPr>
                <a:t>Q ? And A!</a:t>
              </a:r>
            </a:p>
          </p:txBody>
        </p:sp>
        <p:sp>
          <p:nvSpPr>
            <p:cNvPr id="24" name="Rectangle 23"/>
            <p:cNvSpPr/>
            <p:nvPr/>
          </p:nvSpPr>
          <p:spPr>
            <a:xfrm>
              <a:off x="1187624" y="4429988"/>
              <a:ext cx="91976" cy="13895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grpSp>
      <p:sp>
        <p:nvSpPr>
          <p:cNvPr id="4" name="TextBox 3">
            <a:extLst>
              <a:ext uri="{FF2B5EF4-FFF2-40B4-BE49-F238E27FC236}">
                <a16:creationId xmlns:a16="http://schemas.microsoft.com/office/drawing/2014/main" id="{15AFC3FE-CCF1-40A3-B821-4A1FCDC4E4D2}"/>
              </a:ext>
            </a:extLst>
          </p:cNvPr>
          <p:cNvSpPr txBox="1"/>
          <p:nvPr/>
        </p:nvSpPr>
        <p:spPr>
          <a:xfrm>
            <a:off x="11400312" y="6488668"/>
            <a:ext cx="441146" cy="369332"/>
          </a:xfrm>
          <a:prstGeom prst="rect">
            <a:avLst/>
          </a:prstGeom>
          <a:noFill/>
        </p:spPr>
        <p:txBody>
          <a:bodyPr wrap="none" rtlCol="0">
            <a:spAutoFit/>
          </a:bodyPr>
          <a:lstStyle/>
          <a:p>
            <a:r>
              <a:rPr lang="en-US" dirty="0">
                <a:solidFill>
                  <a:schemeClr val="bg1"/>
                </a:solidFill>
              </a:rPr>
              <a:t>15</a:t>
            </a:r>
          </a:p>
        </p:txBody>
      </p:sp>
    </p:spTree>
    <p:extLst>
      <p:ext uri="{BB962C8B-B14F-4D97-AF65-F5344CB8AC3E}">
        <p14:creationId xmlns:p14="http://schemas.microsoft.com/office/powerpoint/2010/main" val="353087413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591787" y="666665"/>
            <a:ext cx="10657111" cy="3300508"/>
          </a:xfrm>
          <a:prstGeom prst="rect">
            <a:avLst/>
          </a:prstGeom>
          <a:no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id-ID">
              <a:solidFill>
                <a:prstClr val="white"/>
              </a:solidFill>
              <a:latin typeface="Cardo"/>
            </a:endParaRPr>
          </a:p>
        </p:txBody>
      </p:sp>
      <p:sp>
        <p:nvSpPr>
          <p:cNvPr id="6" name="Rectangle 5"/>
          <p:cNvSpPr/>
          <p:nvPr/>
        </p:nvSpPr>
        <p:spPr>
          <a:xfrm>
            <a:off x="935278" y="2209347"/>
            <a:ext cx="10712397" cy="4045680"/>
          </a:xfrm>
          <a:prstGeom prst="rect">
            <a:avLst/>
          </a:prstGeom>
          <a:solidFill>
            <a:srgbClr val="189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id-ID">
              <a:solidFill>
                <a:prstClr val="white"/>
              </a:solidFill>
              <a:latin typeface="Cardo"/>
            </a:endParaRPr>
          </a:p>
        </p:txBody>
      </p:sp>
      <p:sp>
        <p:nvSpPr>
          <p:cNvPr id="7" name="Title 1"/>
          <p:cNvSpPr txBox="1">
            <a:spLocks/>
          </p:cNvSpPr>
          <p:nvPr/>
        </p:nvSpPr>
        <p:spPr>
          <a:xfrm>
            <a:off x="1365060" y="2527671"/>
            <a:ext cx="5163645" cy="18422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9170"/>
            <a:r>
              <a:rPr lang="en-US" sz="5400" dirty="0">
                <a:solidFill>
                  <a:srgbClr val="FFFFFF"/>
                </a:solidFill>
                <a:latin typeface="Montserrat"/>
              </a:rPr>
              <a:t>THANK</a:t>
            </a:r>
          </a:p>
          <a:p>
            <a:pPr defTabSz="1219170"/>
            <a:r>
              <a:rPr lang="en-US" sz="5400" dirty="0">
                <a:solidFill>
                  <a:srgbClr val="FFFFFF"/>
                </a:solidFill>
                <a:latin typeface="Montserrat"/>
              </a:rPr>
              <a:t>YOU</a:t>
            </a:r>
            <a:endParaRPr lang="id-ID" sz="5400" dirty="0">
              <a:solidFill>
                <a:srgbClr val="FFFFFF"/>
              </a:solidFill>
              <a:latin typeface="Montserrat"/>
            </a:endParaRPr>
          </a:p>
        </p:txBody>
      </p:sp>
      <p:sp>
        <p:nvSpPr>
          <p:cNvPr id="8" name="TextBox 7"/>
          <p:cNvSpPr txBox="1"/>
          <p:nvPr/>
        </p:nvSpPr>
        <p:spPr>
          <a:xfrm>
            <a:off x="1994979" y="5157185"/>
            <a:ext cx="3523540" cy="584775"/>
          </a:xfrm>
          <a:prstGeom prst="rect">
            <a:avLst/>
          </a:prstGeom>
          <a:noFill/>
        </p:spPr>
        <p:txBody>
          <a:bodyPr wrap="square" rtlCol="0">
            <a:spAutoFit/>
          </a:bodyPr>
          <a:lstStyle/>
          <a:p>
            <a:pPr defTabSz="914377">
              <a:defRPr/>
            </a:pPr>
            <a:r>
              <a:rPr lang="id-ID" sz="1600" dirty="0">
                <a:solidFill>
                  <a:srgbClr val="FFFFFF"/>
                </a:solidFill>
                <a:latin typeface="Cardo"/>
                <a:ea typeface="Tahoma" pitchFamily="34" charset="0"/>
                <a:cs typeface="Arial" pitchFamily="34" charset="0"/>
              </a:rPr>
              <a:t>5 Polaris Way</a:t>
            </a:r>
          </a:p>
          <a:p>
            <a:pPr defTabSz="914377">
              <a:defRPr/>
            </a:pPr>
            <a:r>
              <a:rPr lang="id-ID" sz="1600" dirty="0">
                <a:solidFill>
                  <a:srgbClr val="FFFFFF"/>
                </a:solidFill>
                <a:latin typeface="Cardo"/>
                <a:ea typeface="Tahoma" pitchFamily="34" charset="0"/>
                <a:cs typeface="Arial" pitchFamily="34" charset="0"/>
              </a:rPr>
              <a:t>Aliso Viejo, CA 92656</a:t>
            </a:r>
          </a:p>
        </p:txBody>
      </p:sp>
      <p:sp>
        <p:nvSpPr>
          <p:cNvPr id="9" name="TextBox 8"/>
          <p:cNvSpPr txBox="1"/>
          <p:nvPr/>
        </p:nvSpPr>
        <p:spPr>
          <a:xfrm>
            <a:off x="1994979" y="4844917"/>
            <a:ext cx="3399949" cy="400110"/>
          </a:xfrm>
          <a:prstGeom prst="rect">
            <a:avLst/>
          </a:prstGeom>
          <a:noFill/>
        </p:spPr>
        <p:txBody>
          <a:bodyPr wrap="square" rtlCol="0">
            <a:spAutoFit/>
          </a:bodyPr>
          <a:lstStyle/>
          <a:p>
            <a:pPr defTabSz="914377"/>
            <a:r>
              <a:rPr lang="en-US" sz="2000" dirty="0">
                <a:solidFill>
                  <a:srgbClr val="FFFFFF"/>
                </a:solidFill>
                <a:latin typeface="Montserrat"/>
              </a:rPr>
              <a:t>Address</a:t>
            </a:r>
          </a:p>
        </p:txBody>
      </p:sp>
      <p:sp>
        <p:nvSpPr>
          <p:cNvPr id="10" name="TextBox 9"/>
          <p:cNvSpPr txBox="1"/>
          <p:nvPr/>
        </p:nvSpPr>
        <p:spPr>
          <a:xfrm>
            <a:off x="5360498" y="5147201"/>
            <a:ext cx="3523540" cy="584775"/>
          </a:xfrm>
          <a:prstGeom prst="rect">
            <a:avLst/>
          </a:prstGeom>
          <a:noFill/>
        </p:spPr>
        <p:txBody>
          <a:bodyPr wrap="square" rtlCol="0">
            <a:spAutoFit/>
          </a:bodyPr>
          <a:lstStyle/>
          <a:p>
            <a:pPr defTabSz="914377">
              <a:defRPr/>
            </a:pPr>
            <a:r>
              <a:rPr lang="en-US" sz="1600" dirty="0">
                <a:solidFill>
                  <a:srgbClr val="FFFFFF"/>
                </a:solidFill>
                <a:latin typeface="Cardo"/>
                <a:ea typeface="Tahoma" pitchFamily="34" charset="0"/>
                <a:cs typeface="Arial" pitchFamily="34" charset="0"/>
              </a:rPr>
              <a:t>Tel: 949. 716. 8757</a:t>
            </a:r>
          </a:p>
          <a:p>
            <a:pPr defTabSz="914377">
              <a:defRPr/>
            </a:pPr>
            <a:r>
              <a:rPr lang="en-US" sz="1600" dirty="0">
                <a:solidFill>
                  <a:srgbClr val="FFFFFF"/>
                </a:solidFill>
                <a:latin typeface="Cardo"/>
                <a:ea typeface="Tahoma" pitchFamily="34" charset="0"/>
                <a:cs typeface="Arial" pitchFamily="34" charset="0"/>
              </a:rPr>
              <a:t>Fax: 949: 716. 896</a:t>
            </a:r>
          </a:p>
        </p:txBody>
      </p:sp>
      <p:sp>
        <p:nvSpPr>
          <p:cNvPr id="11" name="TextBox 10"/>
          <p:cNvSpPr txBox="1"/>
          <p:nvPr/>
        </p:nvSpPr>
        <p:spPr>
          <a:xfrm>
            <a:off x="5360498" y="4824773"/>
            <a:ext cx="3399949" cy="400110"/>
          </a:xfrm>
          <a:prstGeom prst="rect">
            <a:avLst/>
          </a:prstGeom>
          <a:noFill/>
        </p:spPr>
        <p:txBody>
          <a:bodyPr wrap="square" rtlCol="0">
            <a:spAutoFit/>
          </a:bodyPr>
          <a:lstStyle/>
          <a:p>
            <a:pPr defTabSz="914377"/>
            <a:r>
              <a:rPr lang="en-US" sz="2000" dirty="0">
                <a:solidFill>
                  <a:srgbClr val="FFFFFF"/>
                </a:solidFill>
                <a:latin typeface="Montserrat"/>
              </a:rPr>
              <a:t>Phone</a:t>
            </a:r>
          </a:p>
        </p:txBody>
      </p:sp>
      <p:sp>
        <p:nvSpPr>
          <p:cNvPr id="12" name="TextBox 11"/>
          <p:cNvSpPr txBox="1"/>
          <p:nvPr/>
        </p:nvSpPr>
        <p:spPr>
          <a:xfrm>
            <a:off x="8601656" y="5157186"/>
            <a:ext cx="2673048" cy="338554"/>
          </a:xfrm>
          <a:prstGeom prst="rect">
            <a:avLst/>
          </a:prstGeom>
          <a:noFill/>
        </p:spPr>
        <p:txBody>
          <a:bodyPr wrap="square" rtlCol="0">
            <a:spAutoFit/>
          </a:bodyPr>
          <a:lstStyle/>
          <a:p>
            <a:pPr defTabSz="914377">
              <a:defRPr/>
            </a:pPr>
            <a:r>
              <a:rPr lang="en-US" sz="1600" dirty="0">
                <a:solidFill>
                  <a:srgbClr val="FFFFFF"/>
                </a:solidFill>
                <a:latin typeface="Cardo"/>
                <a:ea typeface="Tahoma" pitchFamily="34" charset="0"/>
                <a:cs typeface="Arial" pitchFamily="34" charset="0"/>
              </a:rPr>
              <a:t>Contact@ust-global.com</a:t>
            </a:r>
          </a:p>
        </p:txBody>
      </p:sp>
      <p:sp>
        <p:nvSpPr>
          <p:cNvPr id="13" name="TextBox 12"/>
          <p:cNvSpPr txBox="1"/>
          <p:nvPr/>
        </p:nvSpPr>
        <p:spPr>
          <a:xfrm>
            <a:off x="8601655" y="4844917"/>
            <a:ext cx="2554860" cy="400110"/>
          </a:xfrm>
          <a:prstGeom prst="rect">
            <a:avLst/>
          </a:prstGeom>
          <a:noFill/>
        </p:spPr>
        <p:txBody>
          <a:bodyPr wrap="square" rtlCol="0">
            <a:spAutoFit/>
          </a:bodyPr>
          <a:lstStyle/>
          <a:p>
            <a:pPr defTabSz="914377"/>
            <a:r>
              <a:rPr lang="en-US" sz="2000" dirty="0">
                <a:solidFill>
                  <a:srgbClr val="FFFFFF"/>
                </a:solidFill>
                <a:latin typeface="Montserrat"/>
              </a:rPr>
              <a:t>E-mail</a:t>
            </a:r>
          </a:p>
        </p:txBody>
      </p:sp>
      <p:cxnSp>
        <p:nvCxnSpPr>
          <p:cNvPr id="15" name="Straight Connector 14"/>
          <p:cNvCxnSpPr>
            <a:cxnSpLocks/>
          </p:cNvCxnSpPr>
          <p:nvPr/>
        </p:nvCxnSpPr>
        <p:spPr>
          <a:xfrm>
            <a:off x="1601104" y="4207321"/>
            <a:ext cx="114808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4730579" y="4908828"/>
            <a:ext cx="446439" cy="419829"/>
            <a:chOff x="9344026" y="1160463"/>
            <a:chExt cx="239713" cy="225425"/>
          </a:xfrm>
          <a:solidFill>
            <a:schemeClr val="bg2"/>
          </a:solidFill>
        </p:grpSpPr>
        <p:sp>
          <p:nvSpPr>
            <p:cNvPr id="25" name="Freeform 65"/>
            <p:cNvSpPr>
              <a:spLocks/>
            </p:cNvSpPr>
            <p:nvPr/>
          </p:nvSpPr>
          <p:spPr bwMode="auto">
            <a:xfrm>
              <a:off x="9344026" y="1160463"/>
              <a:ext cx="239713" cy="90488"/>
            </a:xfrm>
            <a:custGeom>
              <a:avLst/>
              <a:gdLst>
                <a:gd name="T0" fmla="*/ 59 w 64"/>
                <a:gd name="T1" fmla="*/ 8 h 24"/>
                <a:gd name="T2" fmla="*/ 32 w 64"/>
                <a:gd name="T3" fmla="*/ 0 h 24"/>
                <a:gd name="T4" fmla="*/ 5 w 64"/>
                <a:gd name="T5" fmla="*/ 8 h 24"/>
                <a:gd name="T6" fmla="*/ 0 w 64"/>
                <a:gd name="T7" fmla="*/ 16 h 24"/>
                <a:gd name="T8" fmla="*/ 0 w 64"/>
                <a:gd name="T9" fmla="*/ 20 h 24"/>
                <a:gd name="T10" fmla="*/ 4 w 64"/>
                <a:gd name="T11" fmla="*/ 24 h 24"/>
                <a:gd name="T12" fmla="*/ 12 w 64"/>
                <a:gd name="T13" fmla="*/ 24 h 24"/>
                <a:gd name="T14" fmla="*/ 16 w 64"/>
                <a:gd name="T15" fmla="*/ 20 h 24"/>
                <a:gd name="T16" fmla="*/ 18 w 64"/>
                <a:gd name="T17" fmla="*/ 13 h 24"/>
                <a:gd name="T18" fmla="*/ 32 w 64"/>
                <a:gd name="T19" fmla="*/ 8 h 24"/>
                <a:gd name="T20" fmla="*/ 46 w 64"/>
                <a:gd name="T21" fmla="*/ 13 h 24"/>
                <a:gd name="T22" fmla="*/ 48 w 64"/>
                <a:gd name="T23" fmla="*/ 20 h 24"/>
                <a:gd name="T24" fmla="*/ 52 w 64"/>
                <a:gd name="T25" fmla="*/ 24 h 24"/>
                <a:gd name="T26" fmla="*/ 60 w 64"/>
                <a:gd name="T27" fmla="*/ 24 h 24"/>
                <a:gd name="T28" fmla="*/ 64 w 64"/>
                <a:gd name="T29" fmla="*/ 20 h 24"/>
                <a:gd name="T30" fmla="*/ 64 w 64"/>
                <a:gd name="T31" fmla="*/ 16 h 24"/>
                <a:gd name="T32" fmla="*/ 59 w 64"/>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24">
                  <a:moveTo>
                    <a:pt x="59" y="8"/>
                  </a:moveTo>
                  <a:cubicBezTo>
                    <a:pt x="55" y="4"/>
                    <a:pt x="48" y="0"/>
                    <a:pt x="32" y="0"/>
                  </a:cubicBezTo>
                  <a:cubicBezTo>
                    <a:pt x="16" y="0"/>
                    <a:pt x="10" y="4"/>
                    <a:pt x="5" y="8"/>
                  </a:cubicBezTo>
                  <a:cubicBezTo>
                    <a:pt x="2" y="11"/>
                    <a:pt x="0" y="12"/>
                    <a:pt x="0" y="16"/>
                  </a:cubicBezTo>
                  <a:cubicBezTo>
                    <a:pt x="0" y="20"/>
                    <a:pt x="0" y="20"/>
                    <a:pt x="0" y="20"/>
                  </a:cubicBezTo>
                  <a:cubicBezTo>
                    <a:pt x="0" y="22"/>
                    <a:pt x="2" y="24"/>
                    <a:pt x="4" y="24"/>
                  </a:cubicBezTo>
                  <a:cubicBezTo>
                    <a:pt x="12" y="24"/>
                    <a:pt x="12" y="24"/>
                    <a:pt x="12" y="24"/>
                  </a:cubicBezTo>
                  <a:cubicBezTo>
                    <a:pt x="14" y="24"/>
                    <a:pt x="16" y="22"/>
                    <a:pt x="16" y="20"/>
                  </a:cubicBezTo>
                  <a:cubicBezTo>
                    <a:pt x="16" y="18"/>
                    <a:pt x="16" y="16"/>
                    <a:pt x="18" y="13"/>
                  </a:cubicBezTo>
                  <a:cubicBezTo>
                    <a:pt x="20" y="11"/>
                    <a:pt x="24" y="8"/>
                    <a:pt x="32" y="8"/>
                  </a:cubicBezTo>
                  <a:cubicBezTo>
                    <a:pt x="40" y="8"/>
                    <a:pt x="44" y="11"/>
                    <a:pt x="46" y="13"/>
                  </a:cubicBezTo>
                  <a:cubicBezTo>
                    <a:pt x="48" y="16"/>
                    <a:pt x="48" y="18"/>
                    <a:pt x="48" y="20"/>
                  </a:cubicBezTo>
                  <a:cubicBezTo>
                    <a:pt x="48" y="22"/>
                    <a:pt x="50" y="24"/>
                    <a:pt x="52" y="24"/>
                  </a:cubicBezTo>
                  <a:cubicBezTo>
                    <a:pt x="60" y="24"/>
                    <a:pt x="60" y="24"/>
                    <a:pt x="60" y="24"/>
                  </a:cubicBezTo>
                  <a:cubicBezTo>
                    <a:pt x="62" y="24"/>
                    <a:pt x="64" y="22"/>
                    <a:pt x="64" y="20"/>
                  </a:cubicBezTo>
                  <a:cubicBezTo>
                    <a:pt x="64" y="16"/>
                    <a:pt x="64" y="16"/>
                    <a:pt x="64" y="16"/>
                  </a:cubicBezTo>
                  <a:cubicBezTo>
                    <a:pt x="64" y="12"/>
                    <a:pt x="62" y="11"/>
                    <a:pt x="5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id-ID">
                <a:solidFill>
                  <a:srgbClr val="3F3F3F"/>
                </a:solidFill>
                <a:latin typeface="Cardo"/>
              </a:endParaRPr>
            </a:p>
          </p:txBody>
        </p:sp>
        <p:sp>
          <p:nvSpPr>
            <p:cNvPr id="26" name="Oval 66"/>
            <p:cNvSpPr>
              <a:spLocks noChangeArrowheads="1"/>
            </p:cNvSpPr>
            <p:nvPr/>
          </p:nvSpPr>
          <p:spPr bwMode="auto">
            <a:xfrm>
              <a:off x="9432926" y="1295401"/>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id-ID">
                <a:solidFill>
                  <a:srgbClr val="3F3F3F"/>
                </a:solidFill>
                <a:latin typeface="Cardo"/>
              </a:endParaRPr>
            </a:p>
          </p:txBody>
        </p:sp>
        <p:sp>
          <p:nvSpPr>
            <p:cNvPr id="27" name="Freeform 67"/>
            <p:cNvSpPr>
              <a:spLocks noEditPoints="1"/>
            </p:cNvSpPr>
            <p:nvPr/>
          </p:nvSpPr>
          <p:spPr bwMode="auto">
            <a:xfrm>
              <a:off x="9358313" y="1220788"/>
              <a:ext cx="211138" cy="165100"/>
            </a:xfrm>
            <a:custGeom>
              <a:avLst/>
              <a:gdLst>
                <a:gd name="T0" fmla="*/ 42 w 56"/>
                <a:gd name="T1" fmla="*/ 8 h 44"/>
                <a:gd name="T2" fmla="*/ 40 w 56"/>
                <a:gd name="T3" fmla="*/ 8 h 44"/>
                <a:gd name="T4" fmla="*/ 40 w 56"/>
                <a:gd name="T5" fmla="*/ 3 h 44"/>
                <a:gd name="T6" fmla="*/ 36 w 56"/>
                <a:gd name="T7" fmla="*/ 0 h 44"/>
                <a:gd name="T8" fmla="*/ 32 w 56"/>
                <a:gd name="T9" fmla="*/ 3 h 44"/>
                <a:gd name="T10" fmla="*/ 32 w 56"/>
                <a:gd name="T11" fmla="*/ 8 h 44"/>
                <a:gd name="T12" fmla="*/ 24 w 56"/>
                <a:gd name="T13" fmla="*/ 8 h 44"/>
                <a:gd name="T14" fmla="*/ 24 w 56"/>
                <a:gd name="T15" fmla="*/ 3 h 44"/>
                <a:gd name="T16" fmla="*/ 20 w 56"/>
                <a:gd name="T17" fmla="*/ 0 h 44"/>
                <a:gd name="T18" fmla="*/ 16 w 56"/>
                <a:gd name="T19" fmla="*/ 3 h 44"/>
                <a:gd name="T20" fmla="*/ 16 w 56"/>
                <a:gd name="T21" fmla="*/ 8 h 44"/>
                <a:gd name="T22" fmla="*/ 14 w 56"/>
                <a:gd name="T23" fmla="*/ 8 h 44"/>
                <a:gd name="T24" fmla="*/ 11 w 56"/>
                <a:gd name="T25" fmla="*/ 10 h 44"/>
                <a:gd name="T26" fmla="*/ 0 w 56"/>
                <a:gd name="T27" fmla="*/ 32 h 44"/>
                <a:gd name="T28" fmla="*/ 0 w 56"/>
                <a:gd name="T29" fmla="*/ 40 h 44"/>
                <a:gd name="T30" fmla="*/ 4 w 56"/>
                <a:gd name="T31" fmla="*/ 44 h 44"/>
                <a:gd name="T32" fmla="*/ 52 w 56"/>
                <a:gd name="T33" fmla="*/ 44 h 44"/>
                <a:gd name="T34" fmla="*/ 56 w 56"/>
                <a:gd name="T35" fmla="*/ 40 h 44"/>
                <a:gd name="T36" fmla="*/ 56 w 56"/>
                <a:gd name="T37" fmla="*/ 32 h 44"/>
                <a:gd name="T38" fmla="*/ 45 w 56"/>
                <a:gd name="T39" fmla="*/ 10 h 44"/>
                <a:gd name="T40" fmla="*/ 42 w 56"/>
                <a:gd name="T41" fmla="*/ 8 h 44"/>
                <a:gd name="T42" fmla="*/ 28 w 56"/>
                <a:gd name="T43" fmla="*/ 40 h 44"/>
                <a:gd name="T44" fmla="*/ 16 w 56"/>
                <a:gd name="T45" fmla="*/ 28 h 44"/>
                <a:gd name="T46" fmla="*/ 28 w 56"/>
                <a:gd name="T47" fmla="*/ 16 h 44"/>
                <a:gd name="T48" fmla="*/ 40 w 56"/>
                <a:gd name="T49" fmla="*/ 28 h 44"/>
                <a:gd name="T50" fmla="*/ 28 w 56"/>
                <a:gd name="T51"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 h="44">
                  <a:moveTo>
                    <a:pt x="42" y="8"/>
                  </a:moveTo>
                  <a:cubicBezTo>
                    <a:pt x="40" y="8"/>
                    <a:pt x="40" y="8"/>
                    <a:pt x="40" y="8"/>
                  </a:cubicBezTo>
                  <a:cubicBezTo>
                    <a:pt x="40" y="3"/>
                    <a:pt x="40" y="3"/>
                    <a:pt x="40" y="3"/>
                  </a:cubicBezTo>
                  <a:cubicBezTo>
                    <a:pt x="40" y="1"/>
                    <a:pt x="38" y="0"/>
                    <a:pt x="36" y="0"/>
                  </a:cubicBezTo>
                  <a:cubicBezTo>
                    <a:pt x="34" y="0"/>
                    <a:pt x="32" y="1"/>
                    <a:pt x="32" y="3"/>
                  </a:cubicBezTo>
                  <a:cubicBezTo>
                    <a:pt x="32" y="8"/>
                    <a:pt x="32" y="8"/>
                    <a:pt x="32" y="8"/>
                  </a:cubicBezTo>
                  <a:cubicBezTo>
                    <a:pt x="24" y="8"/>
                    <a:pt x="24" y="8"/>
                    <a:pt x="24" y="8"/>
                  </a:cubicBezTo>
                  <a:cubicBezTo>
                    <a:pt x="24" y="3"/>
                    <a:pt x="24" y="3"/>
                    <a:pt x="24" y="3"/>
                  </a:cubicBezTo>
                  <a:cubicBezTo>
                    <a:pt x="24" y="1"/>
                    <a:pt x="22" y="0"/>
                    <a:pt x="20" y="0"/>
                  </a:cubicBezTo>
                  <a:cubicBezTo>
                    <a:pt x="18" y="0"/>
                    <a:pt x="16" y="1"/>
                    <a:pt x="16" y="3"/>
                  </a:cubicBezTo>
                  <a:cubicBezTo>
                    <a:pt x="16" y="8"/>
                    <a:pt x="16" y="8"/>
                    <a:pt x="16" y="8"/>
                  </a:cubicBezTo>
                  <a:cubicBezTo>
                    <a:pt x="14" y="8"/>
                    <a:pt x="14" y="8"/>
                    <a:pt x="14" y="8"/>
                  </a:cubicBezTo>
                  <a:cubicBezTo>
                    <a:pt x="13" y="8"/>
                    <a:pt x="12" y="9"/>
                    <a:pt x="11" y="10"/>
                  </a:cubicBezTo>
                  <a:cubicBezTo>
                    <a:pt x="8" y="14"/>
                    <a:pt x="0" y="27"/>
                    <a:pt x="0" y="32"/>
                  </a:cubicBezTo>
                  <a:cubicBezTo>
                    <a:pt x="0" y="40"/>
                    <a:pt x="0" y="40"/>
                    <a:pt x="0" y="40"/>
                  </a:cubicBezTo>
                  <a:cubicBezTo>
                    <a:pt x="0" y="42"/>
                    <a:pt x="2" y="44"/>
                    <a:pt x="4" y="44"/>
                  </a:cubicBezTo>
                  <a:cubicBezTo>
                    <a:pt x="52" y="44"/>
                    <a:pt x="52" y="44"/>
                    <a:pt x="52" y="44"/>
                  </a:cubicBezTo>
                  <a:cubicBezTo>
                    <a:pt x="54" y="44"/>
                    <a:pt x="56" y="42"/>
                    <a:pt x="56" y="40"/>
                  </a:cubicBezTo>
                  <a:cubicBezTo>
                    <a:pt x="56" y="37"/>
                    <a:pt x="56" y="32"/>
                    <a:pt x="56" y="32"/>
                  </a:cubicBezTo>
                  <a:cubicBezTo>
                    <a:pt x="56" y="25"/>
                    <a:pt x="48" y="14"/>
                    <a:pt x="45" y="10"/>
                  </a:cubicBezTo>
                  <a:cubicBezTo>
                    <a:pt x="44" y="9"/>
                    <a:pt x="43" y="8"/>
                    <a:pt x="42" y="8"/>
                  </a:cubicBezTo>
                  <a:close/>
                  <a:moveTo>
                    <a:pt x="28" y="40"/>
                  </a:moveTo>
                  <a:cubicBezTo>
                    <a:pt x="21" y="40"/>
                    <a:pt x="16" y="35"/>
                    <a:pt x="16" y="28"/>
                  </a:cubicBezTo>
                  <a:cubicBezTo>
                    <a:pt x="16" y="21"/>
                    <a:pt x="21" y="16"/>
                    <a:pt x="28" y="16"/>
                  </a:cubicBezTo>
                  <a:cubicBezTo>
                    <a:pt x="35" y="16"/>
                    <a:pt x="40" y="21"/>
                    <a:pt x="40" y="28"/>
                  </a:cubicBezTo>
                  <a:cubicBezTo>
                    <a:pt x="40" y="35"/>
                    <a:pt x="35" y="40"/>
                    <a:pt x="2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id-ID">
                <a:solidFill>
                  <a:srgbClr val="3F3F3F"/>
                </a:solidFill>
                <a:latin typeface="Cardo"/>
              </a:endParaRPr>
            </a:p>
          </p:txBody>
        </p:sp>
      </p:grpSp>
      <p:grpSp>
        <p:nvGrpSpPr>
          <p:cNvPr id="28" name="Group 27"/>
          <p:cNvGrpSpPr/>
          <p:nvPr/>
        </p:nvGrpSpPr>
        <p:grpSpPr>
          <a:xfrm>
            <a:off x="7971737" y="5029158"/>
            <a:ext cx="446439" cy="280871"/>
            <a:chOff x="5978526" y="1625601"/>
            <a:chExt cx="239713" cy="150812"/>
          </a:xfrm>
          <a:solidFill>
            <a:schemeClr val="bg2"/>
          </a:solidFill>
        </p:grpSpPr>
        <p:sp>
          <p:nvSpPr>
            <p:cNvPr id="29" name="Freeform 108"/>
            <p:cNvSpPr>
              <a:spLocks/>
            </p:cNvSpPr>
            <p:nvPr/>
          </p:nvSpPr>
          <p:spPr bwMode="auto">
            <a:xfrm>
              <a:off x="5992813" y="1625601"/>
              <a:ext cx="214313" cy="95250"/>
            </a:xfrm>
            <a:custGeom>
              <a:avLst/>
              <a:gdLst>
                <a:gd name="T0" fmla="*/ 135 w 135"/>
                <a:gd name="T1" fmla="*/ 0 h 60"/>
                <a:gd name="T2" fmla="*/ 132 w 135"/>
                <a:gd name="T3" fmla="*/ 0 h 60"/>
                <a:gd name="T4" fmla="*/ 0 w 135"/>
                <a:gd name="T5" fmla="*/ 0 h 60"/>
                <a:gd name="T6" fmla="*/ 0 w 135"/>
                <a:gd name="T7" fmla="*/ 0 h 60"/>
                <a:gd name="T8" fmla="*/ 66 w 135"/>
                <a:gd name="T9" fmla="*/ 60 h 60"/>
                <a:gd name="T10" fmla="*/ 135 w 135"/>
                <a:gd name="T11" fmla="*/ 0 h 60"/>
              </a:gdLst>
              <a:ahLst/>
              <a:cxnLst>
                <a:cxn ang="0">
                  <a:pos x="T0" y="T1"/>
                </a:cxn>
                <a:cxn ang="0">
                  <a:pos x="T2" y="T3"/>
                </a:cxn>
                <a:cxn ang="0">
                  <a:pos x="T4" y="T5"/>
                </a:cxn>
                <a:cxn ang="0">
                  <a:pos x="T6" y="T7"/>
                </a:cxn>
                <a:cxn ang="0">
                  <a:pos x="T8" y="T9"/>
                </a:cxn>
                <a:cxn ang="0">
                  <a:pos x="T10" y="T11"/>
                </a:cxn>
              </a:cxnLst>
              <a:rect l="0" t="0" r="r" b="b"/>
              <a:pathLst>
                <a:path w="135" h="60">
                  <a:moveTo>
                    <a:pt x="135" y="0"/>
                  </a:moveTo>
                  <a:lnTo>
                    <a:pt x="132" y="0"/>
                  </a:lnTo>
                  <a:lnTo>
                    <a:pt x="0" y="0"/>
                  </a:lnTo>
                  <a:lnTo>
                    <a:pt x="0" y="0"/>
                  </a:lnTo>
                  <a:lnTo>
                    <a:pt x="66" y="6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id-ID">
                <a:solidFill>
                  <a:srgbClr val="3F3F3F"/>
                </a:solidFill>
                <a:latin typeface="Cardo"/>
              </a:endParaRPr>
            </a:p>
          </p:txBody>
        </p:sp>
        <p:sp>
          <p:nvSpPr>
            <p:cNvPr id="30" name="Freeform 109"/>
            <p:cNvSpPr>
              <a:spLocks/>
            </p:cNvSpPr>
            <p:nvPr/>
          </p:nvSpPr>
          <p:spPr bwMode="auto">
            <a:xfrm>
              <a:off x="6143626" y="1638301"/>
              <a:ext cx="74613" cy="130175"/>
            </a:xfrm>
            <a:custGeom>
              <a:avLst/>
              <a:gdLst>
                <a:gd name="T0" fmla="*/ 20 w 20"/>
                <a:gd name="T1" fmla="*/ 0 h 35"/>
                <a:gd name="T2" fmla="*/ 0 w 20"/>
                <a:gd name="T3" fmla="*/ 17 h 35"/>
                <a:gd name="T4" fmla="*/ 19 w 20"/>
                <a:gd name="T5" fmla="*/ 35 h 35"/>
                <a:gd name="T6" fmla="*/ 20 w 20"/>
                <a:gd name="T7" fmla="*/ 33 h 35"/>
                <a:gd name="T8" fmla="*/ 20 w 20"/>
                <a:gd name="T9" fmla="*/ 1 h 35"/>
                <a:gd name="T10" fmla="*/ 20 w 20"/>
                <a:gd name="T11" fmla="*/ 0 h 35"/>
              </a:gdLst>
              <a:ahLst/>
              <a:cxnLst>
                <a:cxn ang="0">
                  <a:pos x="T0" y="T1"/>
                </a:cxn>
                <a:cxn ang="0">
                  <a:pos x="T2" y="T3"/>
                </a:cxn>
                <a:cxn ang="0">
                  <a:pos x="T4" y="T5"/>
                </a:cxn>
                <a:cxn ang="0">
                  <a:pos x="T6" y="T7"/>
                </a:cxn>
                <a:cxn ang="0">
                  <a:pos x="T8" y="T9"/>
                </a:cxn>
                <a:cxn ang="0">
                  <a:pos x="T10" y="T11"/>
                </a:cxn>
              </a:cxnLst>
              <a:rect l="0" t="0" r="r" b="b"/>
              <a:pathLst>
                <a:path w="20" h="35">
                  <a:moveTo>
                    <a:pt x="20" y="0"/>
                  </a:moveTo>
                  <a:cubicBezTo>
                    <a:pt x="0" y="17"/>
                    <a:pt x="0" y="17"/>
                    <a:pt x="0" y="17"/>
                  </a:cubicBezTo>
                  <a:cubicBezTo>
                    <a:pt x="19" y="35"/>
                    <a:pt x="19" y="35"/>
                    <a:pt x="19" y="35"/>
                  </a:cubicBezTo>
                  <a:cubicBezTo>
                    <a:pt x="20" y="34"/>
                    <a:pt x="20" y="34"/>
                    <a:pt x="20" y="33"/>
                  </a:cubicBezTo>
                  <a:cubicBezTo>
                    <a:pt x="20" y="1"/>
                    <a:pt x="20" y="1"/>
                    <a:pt x="20" y="1"/>
                  </a:cubicBezTo>
                  <a:cubicBezTo>
                    <a:pt x="20" y="1"/>
                    <a:pt x="20"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id-ID">
                <a:solidFill>
                  <a:srgbClr val="3F3F3F"/>
                </a:solidFill>
                <a:latin typeface="Cardo"/>
              </a:endParaRPr>
            </a:p>
          </p:txBody>
        </p:sp>
        <p:sp>
          <p:nvSpPr>
            <p:cNvPr id="31" name="Freeform 110"/>
            <p:cNvSpPr>
              <a:spLocks/>
            </p:cNvSpPr>
            <p:nvPr/>
          </p:nvSpPr>
          <p:spPr bwMode="auto">
            <a:xfrm>
              <a:off x="5978526" y="1633538"/>
              <a:ext cx="74613" cy="134938"/>
            </a:xfrm>
            <a:custGeom>
              <a:avLst/>
              <a:gdLst>
                <a:gd name="T0" fmla="*/ 0 w 20"/>
                <a:gd name="T1" fmla="*/ 0 h 36"/>
                <a:gd name="T2" fmla="*/ 0 w 20"/>
                <a:gd name="T3" fmla="*/ 2 h 36"/>
                <a:gd name="T4" fmla="*/ 0 w 20"/>
                <a:gd name="T5" fmla="*/ 34 h 36"/>
                <a:gd name="T6" fmla="*/ 0 w 20"/>
                <a:gd name="T7" fmla="*/ 36 h 36"/>
                <a:gd name="T8" fmla="*/ 20 w 20"/>
                <a:gd name="T9" fmla="*/ 18 h 36"/>
                <a:gd name="T10" fmla="*/ 0 w 20"/>
                <a:gd name="T11" fmla="*/ 0 h 36"/>
              </a:gdLst>
              <a:ahLst/>
              <a:cxnLst>
                <a:cxn ang="0">
                  <a:pos x="T0" y="T1"/>
                </a:cxn>
                <a:cxn ang="0">
                  <a:pos x="T2" y="T3"/>
                </a:cxn>
                <a:cxn ang="0">
                  <a:pos x="T4" y="T5"/>
                </a:cxn>
                <a:cxn ang="0">
                  <a:pos x="T6" y="T7"/>
                </a:cxn>
                <a:cxn ang="0">
                  <a:pos x="T8" y="T9"/>
                </a:cxn>
                <a:cxn ang="0">
                  <a:pos x="T10" y="T11"/>
                </a:cxn>
              </a:cxnLst>
              <a:rect l="0" t="0" r="r" b="b"/>
              <a:pathLst>
                <a:path w="20" h="36">
                  <a:moveTo>
                    <a:pt x="0" y="0"/>
                  </a:moveTo>
                  <a:cubicBezTo>
                    <a:pt x="0" y="1"/>
                    <a:pt x="0" y="1"/>
                    <a:pt x="0" y="2"/>
                  </a:cubicBezTo>
                  <a:cubicBezTo>
                    <a:pt x="0" y="34"/>
                    <a:pt x="0" y="34"/>
                    <a:pt x="0" y="34"/>
                  </a:cubicBezTo>
                  <a:cubicBezTo>
                    <a:pt x="0" y="35"/>
                    <a:pt x="0" y="35"/>
                    <a:pt x="0" y="36"/>
                  </a:cubicBezTo>
                  <a:cubicBezTo>
                    <a:pt x="20" y="18"/>
                    <a:pt x="20" y="18"/>
                    <a:pt x="20" y="18"/>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id-ID">
                <a:solidFill>
                  <a:srgbClr val="3F3F3F"/>
                </a:solidFill>
                <a:latin typeface="Cardo"/>
              </a:endParaRPr>
            </a:p>
          </p:txBody>
        </p:sp>
        <p:sp>
          <p:nvSpPr>
            <p:cNvPr id="32" name="Freeform 111"/>
            <p:cNvSpPr>
              <a:spLocks/>
            </p:cNvSpPr>
            <p:nvPr/>
          </p:nvSpPr>
          <p:spPr bwMode="auto">
            <a:xfrm>
              <a:off x="5992813" y="1712913"/>
              <a:ext cx="209550" cy="63500"/>
            </a:xfrm>
            <a:custGeom>
              <a:avLst/>
              <a:gdLst>
                <a:gd name="T0" fmla="*/ 66 w 132"/>
                <a:gd name="T1" fmla="*/ 19 h 40"/>
                <a:gd name="T2" fmla="*/ 45 w 132"/>
                <a:gd name="T3" fmla="*/ 0 h 40"/>
                <a:gd name="T4" fmla="*/ 0 w 132"/>
                <a:gd name="T5" fmla="*/ 40 h 40"/>
                <a:gd name="T6" fmla="*/ 0 w 132"/>
                <a:gd name="T7" fmla="*/ 40 h 40"/>
                <a:gd name="T8" fmla="*/ 132 w 132"/>
                <a:gd name="T9" fmla="*/ 40 h 40"/>
                <a:gd name="T10" fmla="*/ 88 w 132"/>
                <a:gd name="T11" fmla="*/ 0 h 40"/>
                <a:gd name="T12" fmla="*/ 66 w 132"/>
                <a:gd name="T13" fmla="*/ 19 h 40"/>
              </a:gdLst>
              <a:ahLst/>
              <a:cxnLst>
                <a:cxn ang="0">
                  <a:pos x="T0" y="T1"/>
                </a:cxn>
                <a:cxn ang="0">
                  <a:pos x="T2" y="T3"/>
                </a:cxn>
                <a:cxn ang="0">
                  <a:pos x="T4" y="T5"/>
                </a:cxn>
                <a:cxn ang="0">
                  <a:pos x="T6" y="T7"/>
                </a:cxn>
                <a:cxn ang="0">
                  <a:pos x="T8" y="T9"/>
                </a:cxn>
                <a:cxn ang="0">
                  <a:pos x="T10" y="T11"/>
                </a:cxn>
                <a:cxn ang="0">
                  <a:pos x="T12" y="T13"/>
                </a:cxn>
              </a:cxnLst>
              <a:rect l="0" t="0" r="r" b="b"/>
              <a:pathLst>
                <a:path w="132" h="40">
                  <a:moveTo>
                    <a:pt x="66" y="19"/>
                  </a:moveTo>
                  <a:lnTo>
                    <a:pt x="45" y="0"/>
                  </a:lnTo>
                  <a:lnTo>
                    <a:pt x="0" y="40"/>
                  </a:lnTo>
                  <a:lnTo>
                    <a:pt x="0" y="40"/>
                  </a:lnTo>
                  <a:lnTo>
                    <a:pt x="132" y="40"/>
                  </a:lnTo>
                  <a:lnTo>
                    <a:pt x="88" y="0"/>
                  </a:lnTo>
                  <a:lnTo>
                    <a:pt x="6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77"/>
              <a:endParaRPr lang="id-ID">
                <a:solidFill>
                  <a:srgbClr val="3F3F3F"/>
                </a:solidFill>
                <a:latin typeface="Cardo"/>
              </a:endParaRPr>
            </a:p>
          </p:txBody>
        </p:sp>
      </p:grpSp>
      <p:sp>
        <p:nvSpPr>
          <p:cNvPr id="33" name="Freeform 165"/>
          <p:cNvSpPr>
            <a:spLocks noEditPoints="1"/>
          </p:cNvSpPr>
          <p:nvPr/>
        </p:nvSpPr>
        <p:spPr bwMode="auto">
          <a:xfrm>
            <a:off x="1365061" y="5004573"/>
            <a:ext cx="446439" cy="449395"/>
          </a:xfrm>
          <a:custGeom>
            <a:avLst/>
            <a:gdLst>
              <a:gd name="T0" fmla="*/ 76 w 151"/>
              <a:gd name="T1" fmla="*/ 0 h 152"/>
              <a:gd name="T2" fmla="*/ 9 w 151"/>
              <a:gd name="T3" fmla="*/ 142 h 152"/>
              <a:gd name="T4" fmla="*/ 0 w 151"/>
              <a:gd name="T5" fmla="*/ 152 h 152"/>
              <a:gd name="T6" fmla="*/ 151 w 151"/>
              <a:gd name="T7" fmla="*/ 38 h 152"/>
              <a:gd name="T8" fmla="*/ 57 w 151"/>
              <a:gd name="T9" fmla="*/ 142 h 152"/>
              <a:gd name="T10" fmla="*/ 28 w 151"/>
              <a:gd name="T11" fmla="*/ 123 h 152"/>
              <a:gd name="T12" fmla="*/ 57 w 151"/>
              <a:gd name="T13" fmla="*/ 142 h 152"/>
              <a:gd name="T14" fmla="*/ 19 w 151"/>
              <a:gd name="T15" fmla="*/ 104 h 152"/>
              <a:gd name="T16" fmla="*/ 66 w 151"/>
              <a:gd name="T17" fmla="*/ 95 h 152"/>
              <a:gd name="T18" fmla="*/ 66 w 151"/>
              <a:gd name="T19" fmla="*/ 85 h 152"/>
              <a:gd name="T20" fmla="*/ 19 w 151"/>
              <a:gd name="T21" fmla="*/ 76 h 152"/>
              <a:gd name="T22" fmla="*/ 66 w 151"/>
              <a:gd name="T23" fmla="*/ 85 h 152"/>
              <a:gd name="T24" fmla="*/ 19 w 151"/>
              <a:gd name="T25" fmla="*/ 66 h 152"/>
              <a:gd name="T26" fmla="*/ 66 w 151"/>
              <a:gd name="T27" fmla="*/ 57 h 152"/>
              <a:gd name="T28" fmla="*/ 66 w 151"/>
              <a:gd name="T29" fmla="*/ 47 h 152"/>
              <a:gd name="T30" fmla="*/ 19 w 151"/>
              <a:gd name="T31" fmla="*/ 38 h 152"/>
              <a:gd name="T32" fmla="*/ 66 w 151"/>
              <a:gd name="T33" fmla="*/ 47 h 152"/>
              <a:gd name="T34" fmla="*/ 19 w 151"/>
              <a:gd name="T35" fmla="*/ 29 h 152"/>
              <a:gd name="T36" fmla="*/ 66 w 151"/>
              <a:gd name="T37" fmla="*/ 19 h 152"/>
              <a:gd name="T38" fmla="*/ 113 w 151"/>
              <a:gd name="T39" fmla="*/ 133 h 152"/>
              <a:gd name="T40" fmla="*/ 95 w 151"/>
              <a:gd name="T41" fmla="*/ 114 h 152"/>
              <a:gd name="T42" fmla="*/ 113 w 151"/>
              <a:gd name="T43" fmla="*/ 133 h 152"/>
              <a:gd name="T44" fmla="*/ 95 w 151"/>
              <a:gd name="T45" fmla="*/ 104 h 152"/>
              <a:gd name="T46" fmla="*/ 113 w 151"/>
              <a:gd name="T47" fmla="*/ 85 h 152"/>
              <a:gd name="T48" fmla="*/ 113 w 151"/>
              <a:gd name="T49" fmla="*/ 76 h 152"/>
              <a:gd name="T50" fmla="*/ 95 w 151"/>
              <a:gd name="T51" fmla="*/ 57 h 152"/>
              <a:gd name="T52" fmla="*/ 113 w 151"/>
              <a:gd name="T53" fmla="*/ 76 h 152"/>
              <a:gd name="T54" fmla="*/ 123 w 151"/>
              <a:gd name="T55" fmla="*/ 133 h 152"/>
              <a:gd name="T56" fmla="*/ 142 w 151"/>
              <a:gd name="T57" fmla="*/ 114 h 152"/>
              <a:gd name="T58" fmla="*/ 142 w 151"/>
              <a:gd name="T59" fmla="*/ 104 h 152"/>
              <a:gd name="T60" fmla="*/ 123 w 151"/>
              <a:gd name="T61" fmla="*/ 85 h 152"/>
              <a:gd name="T62" fmla="*/ 142 w 151"/>
              <a:gd name="T63" fmla="*/ 104 h 152"/>
              <a:gd name="T64" fmla="*/ 123 w 151"/>
              <a:gd name="T65" fmla="*/ 76 h 152"/>
              <a:gd name="T66" fmla="*/ 142 w 151"/>
              <a:gd name="T67" fmla="*/ 5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 h="152">
                <a:moveTo>
                  <a:pt x="76" y="38"/>
                </a:moveTo>
                <a:lnTo>
                  <a:pt x="76" y="0"/>
                </a:lnTo>
                <a:lnTo>
                  <a:pt x="9" y="0"/>
                </a:lnTo>
                <a:lnTo>
                  <a:pt x="9" y="142"/>
                </a:lnTo>
                <a:lnTo>
                  <a:pt x="0" y="142"/>
                </a:lnTo>
                <a:lnTo>
                  <a:pt x="0" y="152"/>
                </a:lnTo>
                <a:lnTo>
                  <a:pt x="151" y="152"/>
                </a:lnTo>
                <a:lnTo>
                  <a:pt x="151" y="38"/>
                </a:lnTo>
                <a:lnTo>
                  <a:pt x="76" y="38"/>
                </a:lnTo>
                <a:close/>
                <a:moveTo>
                  <a:pt x="57" y="142"/>
                </a:moveTo>
                <a:lnTo>
                  <a:pt x="28" y="142"/>
                </a:lnTo>
                <a:lnTo>
                  <a:pt x="28" y="123"/>
                </a:lnTo>
                <a:lnTo>
                  <a:pt x="57" y="123"/>
                </a:lnTo>
                <a:lnTo>
                  <a:pt x="57" y="142"/>
                </a:lnTo>
                <a:close/>
                <a:moveTo>
                  <a:pt x="66" y="104"/>
                </a:moveTo>
                <a:lnTo>
                  <a:pt x="19" y="104"/>
                </a:lnTo>
                <a:lnTo>
                  <a:pt x="19" y="95"/>
                </a:lnTo>
                <a:lnTo>
                  <a:pt x="66" y="95"/>
                </a:lnTo>
                <a:lnTo>
                  <a:pt x="66" y="104"/>
                </a:lnTo>
                <a:close/>
                <a:moveTo>
                  <a:pt x="66" y="85"/>
                </a:moveTo>
                <a:lnTo>
                  <a:pt x="19" y="85"/>
                </a:lnTo>
                <a:lnTo>
                  <a:pt x="19" y="76"/>
                </a:lnTo>
                <a:lnTo>
                  <a:pt x="66" y="76"/>
                </a:lnTo>
                <a:lnTo>
                  <a:pt x="66" y="85"/>
                </a:lnTo>
                <a:close/>
                <a:moveTo>
                  <a:pt x="66" y="66"/>
                </a:moveTo>
                <a:lnTo>
                  <a:pt x="19" y="66"/>
                </a:lnTo>
                <a:lnTo>
                  <a:pt x="19" y="57"/>
                </a:lnTo>
                <a:lnTo>
                  <a:pt x="66" y="57"/>
                </a:lnTo>
                <a:lnTo>
                  <a:pt x="66" y="66"/>
                </a:lnTo>
                <a:close/>
                <a:moveTo>
                  <a:pt x="66" y="47"/>
                </a:moveTo>
                <a:lnTo>
                  <a:pt x="19" y="47"/>
                </a:lnTo>
                <a:lnTo>
                  <a:pt x="19" y="38"/>
                </a:lnTo>
                <a:lnTo>
                  <a:pt x="66" y="38"/>
                </a:lnTo>
                <a:lnTo>
                  <a:pt x="66" y="47"/>
                </a:lnTo>
                <a:close/>
                <a:moveTo>
                  <a:pt x="66" y="29"/>
                </a:moveTo>
                <a:lnTo>
                  <a:pt x="19" y="29"/>
                </a:lnTo>
                <a:lnTo>
                  <a:pt x="19" y="19"/>
                </a:lnTo>
                <a:lnTo>
                  <a:pt x="66" y="19"/>
                </a:lnTo>
                <a:lnTo>
                  <a:pt x="66" y="29"/>
                </a:lnTo>
                <a:close/>
                <a:moveTo>
                  <a:pt x="113" y="133"/>
                </a:moveTo>
                <a:lnTo>
                  <a:pt x="95" y="133"/>
                </a:lnTo>
                <a:lnTo>
                  <a:pt x="95" y="114"/>
                </a:lnTo>
                <a:lnTo>
                  <a:pt x="113" y="114"/>
                </a:lnTo>
                <a:lnTo>
                  <a:pt x="113" y="133"/>
                </a:lnTo>
                <a:close/>
                <a:moveTo>
                  <a:pt x="113" y="104"/>
                </a:moveTo>
                <a:lnTo>
                  <a:pt x="95" y="104"/>
                </a:lnTo>
                <a:lnTo>
                  <a:pt x="95" y="85"/>
                </a:lnTo>
                <a:lnTo>
                  <a:pt x="113" y="85"/>
                </a:lnTo>
                <a:lnTo>
                  <a:pt x="113" y="104"/>
                </a:lnTo>
                <a:close/>
                <a:moveTo>
                  <a:pt x="113" y="76"/>
                </a:moveTo>
                <a:lnTo>
                  <a:pt x="95" y="76"/>
                </a:lnTo>
                <a:lnTo>
                  <a:pt x="95" y="57"/>
                </a:lnTo>
                <a:lnTo>
                  <a:pt x="113" y="57"/>
                </a:lnTo>
                <a:lnTo>
                  <a:pt x="113" y="76"/>
                </a:lnTo>
                <a:close/>
                <a:moveTo>
                  <a:pt x="142" y="133"/>
                </a:moveTo>
                <a:lnTo>
                  <a:pt x="123" y="133"/>
                </a:lnTo>
                <a:lnTo>
                  <a:pt x="123" y="114"/>
                </a:lnTo>
                <a:lnTo>
                  <a:pt x="142" y="114"/>
                </a:lnTo>
                <a:lnTo>
                  <a:pt x="142" y="133"/>
                </a:lnTo>
                <a:close/>
                <a:moveTo>
                  <a:pt x="142" y="104"/>
                </a:moveTo>
                <a:lnTo>
                  <a:pt x="123" y="104"/>
                </a:lnTo>
                <a:lnTo>
                  <a:pt x="123" y="85"/>
                </a:lnTo>
                <a:lnTo>
                  <a:pt x="142" y="85"/>
                </a:lnTo>
                <a:lnTo>
                  <a:pt x="142" y="104"/>
                </a:lnTo>
                <a:close/>
                <a:moveTo>
                  <a:pt x="142" y="76"/>
                </a:moveTo>
                <a:lnTo>
                  <a:pt x="123" y="76"/>
                </a:lnTo>
                <a:lnTo>
                  <a:pt x="123" y="57"/>
                </a:lnTo>
                <a:lnTo>
                  <a:pt x="142" y="57"/>
                </a:lnTo>
                <a:lnTo>
                  <a:pt x="142" y="76"/>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defTabSz="914377"/>
            <a:endParaRPr lang="id-ID">
              <a:solidFill>
                <a:srgbClr val="3F3F3F"/>
              </a:solidFill>
              <a:latin typeface="Cardo"/>
            </a:endParaRPr>
          </a:p>
        </p:txBody>
      </p:sp>
      <p:sp>
        <p:nvSpPr>
          <p:cNvPr id="34" name="Title 1"/>
          <p:cNvSpPr txBox="1">
            <a:spLocks/>
          </p:cNvSpPr>
          <p:nvPr/>
        </p:nvSpPr>
        <p:spPr>
          <a:xfrm>
            <a:off x="834595" y="906814"/>
            <a:ext cx="9670567" cy="337375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9170">
              <a:lnSpc>
                <a:spcPct val="170000"/>
              </a:lnSpc>
            </a:pPr>
            <a:r>
              <a:rPr lang="en-US" sz="3733" dirty="0">
                <a:solidFill>
                  <a:srgbClr val="56BEEC"/>
                </a:solidFill>
                <a:latin typeface="Segoe UI Light" panose="020B0502040204020203" pitchFamily="34" charset="0"/>
              </a:rPr>
              <a:t>We appreciate your interest in UST Global</a:t>
            </a:r>
            <a:endParaRPr lang="id-ID" sz="3733" dirty="0">
              <a:solidFill>
                <a:srgbClr val="56BEEC"/>
              </a:solidFill>
              <a:latin typeface="Segoe UI Light" panose="020B0502040204020203" pitchFamily="34" charset="0"/>
            </a:endParaRPr>
          </a:p>
        </p:txBody>
      </p:sp>
      <p:pic>
        <p:nvPicPr>
          <p:cNvPr id="35" name="Picture 2" descr="Image result for blockchain quote">
            <a:extLst>
              <a:ext uri="{FF2B5EF4-FFF2-40B4-BE49-F238E27FC236}">
                <a16:creationId xmlns:a16="http://schemas.microsoft.com/office/drawing/2014/main" id="{031AFE7B-D378-450A-86A1-9450AA4DD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510" y="2203638"/>
            <a:ext cx="3158836" cy="181022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CDCC0ED9-8FFB-4DA8-AFAB-50DFC2638A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9247" y="783772"/>
            <a:ext cx="1571054" cy="1162988"/>
          </a:xfrm>
          <a:prstGeom prst="rect">
            <a:avLst/>
          </a:prstGeom>
        </p:spPr>
      </p:pic>
    </p:spTree>
    <p:extLst>
      <p:ext uri="{BB962C8B-B14F-4D97-AF65-F5344CB8AC3E}">
        <p14:creationId xmlns:p14="http://schemas.microsoft.com/office/powerpoint/2010/main" val="108780620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B145B004-F4DC-4627-AD33-ED8FEAD3B70B}"/>
              </a:ext>
            </a:extLst>
          </p:cNvPr>
          <p:cNvSpPr txBox="1">
            <a:spLocks/>
          </p:cNvSpPr>
          <p:nvPr/>
        </p:nvSpPr>
        <p:spPr>
          <a:xfrm>
            <a:off x="11097643" y="6474365"/>
            <a:ext cx="1000448" cy="366183"/>
          </a:xfrm>
          <a:prstGeom prst="rect">
            <a:avLst/>
          </a:prstGeom>
        </p:spPr>
        <p:txBody>
          <a:bodyPr vert="horz" lIns="91440" tIns="45720" rIns="91440" bIns="45720" rtlCol="0" anchor="b"/>
          <a:lstStyle>
            <a:defPPr>
              <a:defRPr lang="en-US"/>
            </a:defPPr>
            <a:lvl1pPr marL="0" algn="l" defTabSz="457200" rtl="0" eaLnBrk="1" latinLnBrk="0" hangingPunct="1">
              <a:defRPr sz="1100" b="0" i="0" kern="1200">
                <a:solidFill>
                  <a:schemeClr val="tx1">
                    <a:tint val="75000"/>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r>
              <a:rPr lang="en-US" sz="2000" dirty="0">
                <a:solidFill>
                  <a:schemeClr val="bg1">
                    <a:alpha val="60000"/>
                  </a:schemeClr>
                </a:solidFill>
              </a:rPr>
              <a:t>2</a:t>
            </a:r>
          </a:p>
        </p:txBody>
      </p:sp>
      <p:pic>
        <p:nvPicPr>
          <p:cNvPr id="10" name="Picture 9">
            <a:extLst>
              <a:ext uri="{FF2B5EF4-FFF2-40B4-BE49-F238E27FC236}">
                <a16:creationId xmlns:a16="http://schemas.microsoft.com/office/drawing/2014/main" id="{C164D32D-9202-446A-A3D0-B85328289C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4494" y="1307387"/>
            <a:ext cx="2682462" cy="2546065"/>
          </a:xfrm>
          <a:prstGeom prst="rect">
            <a:avLst/>
          </a:prstGeom>
        </p:spPr>
      </p:pic>
      <p:sp>
        <p:nvSpPr>
          <p:cNvPr id="11" name="TextBox 10">
            <a:extLst>
              <a:ext uri="{FF2B5EF4-FFF2-40B4-BE49-F238E27FC236}">
                <a16:creationId xmlns:a16="http://schemas.microsoft.com/office/drawing/2014/main" id="{B01FBB75-F6B5-40D6-9CF9-E94E7CD2B797}"/>
              </a:ext>
            </a:extLst>
          </p:cNvPr>
          <p:cNvSpPr txBox="1"/>
          <p:nvPr/>
        </p:nvSpPr>
        <p:spPr>
          <a:xfrm>
            <a:off x="190006" y="4385660"/>
            <a:ext cx="3491345" cy="1600438"/>
          </a:xfrm>
          <a:prstGeom prst="rect">
            <a:avLst/>
          </a:prstGeom>
          <a:noFill/>
        </p:spPr>
        <p:txBody>
          <a:bodyPr wrap="square" rtlCol="0">
            <a:spAutoFit/>
          </a:bodyPr>
          <a:lstStyle/>
          <a:p>
            <a:r>
              <a:rPr lang="en-US" sz="1400" b="1" dirty="0"/>
              <a:t> Narendranath Reddy Thota</a:t>
            </a:r>
          </a:p>
          <a:p>
            <a:pPr marL="380990" indent="-380990">
              <a:buFont typeface="Wingdings" panose="05000000000000000000" pitchFamily="2" charset="2"/>
              <a:buChar char="v"/>
            </a:pPr>
            <a:r>
              <a:rPr lang="en-US" sz="1400" b="1" dirty="0"/>
              <a:t>Trainer, Gama</a:t>
            </a:r>
          </a:p>
          <a:p>
            <a:pPr marL="380990" indent="-380990">
              <a:buFont typeface="Wingdings" panose="05000000000000000000" pitchFamily="2" charset="2"/>
              <a:buChar char="v"/>
            </a:pPr>
            <a:r>
              <a:rPr lang="en-US" sz="1400" b="1" dirty="0"/>
              <a:t>Software Developer (Blockchain, Node JS, Java, Solidity)</a:t>
            </a:r>
          </a:p>
          <a:p>
            <a:endParaRPr lang="en-US" sz="1400" b="1" dirty="0"/>
          </a:p>
          <a:p>
            <a:r>
              <a:rPr lang="en-US" sz="1400" b="1" dirty="0"/>
              <a:t>UID: U54886, MAERSK	</a:t>
            </a:r>
            <a:endParaRPr lang="en-US" sz="1400" dirty="0"/>
          </a:p>
          <a:p>
            <a:endParaRPr lang="en-US" sz="1400" dirty="0"/>
          </a:p>
        </p:txBody>
      </p:sp>
      <p:sp>
        <p:nvSpPr>
          <p:cNvPr id="12" name="TextBox 11">
            <a:extLst>
              <a:ext uri="{FF2B5EF4-FFF2-40B4-BE49-F238E27FC236}">
                <a16:creationId xmlns:a16="http://schemas.microsoft.com/office/drawing/2014/main" id="{8F68CAA8-E657-4CC8-AC7A-04F42CF816AC}"/>
              </a:ext>
            </a:extLst>
          </p:cNvPr>
          <p:cNvSpPr txBox="1"/>
          <p:nvPr/>
        </p:nvSpPr>
        <p:spPr>
          <a:xfrm>
            <a:off x="676894" y="3859481"/>
            <a:ext cx="1444626" cy="369332"/>
          </a:xfrm>
          <a:prstGeom prst="rect">
            <a:avLst/>
          </a:prstGeom>
          <a:noFill/>
        </p:spPr>
        <p:txBody>
          <a:bodyPr wrap="none" rtlCol="0">
            <a:spAutoFit/>
          </a:bodyPr>
          <a:lstStyle/>
          <a:p>
            <a:r>
              <a:rPr lang="en-US" b="1" dirty="0">
                <a:solidFill>
                  <a:schemeClr val="accent3"/>
                </a:solidFill>
              </a:rPr>
              <a:t>Team Lead</a:t>
            </a:r>
          </a:p>
        </p:txBody>
      </p:sp>
      <p:sp>
        <p:nvSpPr>
          <p:cNvPr id="13" name="TextBox 12">
            <a:extLst>
              <a:ext uri="{FF2B5EF4-FFF2-40B4-BE49-F238E27FC236}">
                <a16:creationId xmlns:a16="http://schemas.microsoft.com/office/drawing/2014/main" id="{C6B47ABB-8C78-4F29-B69E-4B677AD0104C}"/>
              </a:ext>
            </a:extLst>
          </p:cNvPr>
          <p:cNvSpPr txBox="1"/>
          <p:nvPr/>
        </p:nvSpPr>
        <p:spPr>
          <a:xfrm>
            <a:off x="3681351" y="4155227"/>
            <a:ext cx="2472046" cy="1600438"/>
          </a:xfrm>
          <a:prstGeom prst="rect">
            <a:avLst/>
          </a:prstGeom>
          <a:noFill/>
        </p:spPr>
        <p:txBody>
          <a:bodyPr wrap="square" rtlCol="0">
            <a:spAutoFit/>
          </a:bodyPr>
          <a:lstStyle/>
          <a:p>
            <a:endParaRPr lang="en-US" sz="1400" b="1" dirty="0">
              <a:solidFill>
                <a:schemeClr val="accent4"/>
              </a:solidFill>
              <a:latin typeface="Century Gothic" panose="020B0502020202020204" pitchFamily="34" charset="0"/>
            </a:endParaRPr>
          </a:p>
          <a:p>
            <a:r>
              <a:rPr lang="en-US" sz="1400" b="1" dirty="0">
                <a:solidFill>
                  <a:schemeClr val="accent4"/>
                </a:solidFill>
                <a:latin typeface="Century Gothic" panose="020B0502020202020204" pitchFamily="34" charset="0"/>
              </a:rPr>
              <a:t> </a:t>
            </a:r>
            <a:r>
              <a:rPr lang="en-US" sz="1400" b="1" dirty="0">
                <a:latin typeface="Century Gothic" panose="020B0502020202020204" pitchFamily="34" charset="0"/>
              </a:rPr>
              <a:t>Aparna Prem           </a:t>
            </a:r>
            <a:endParaRPr lang="en-US" sz="1400" b="1" dirty="0"/>
          </a:p>
          <a:p>
            <a:pPr marL="285750" indent="-285750">
              <a:buFont typeface="Wingdings" panose="05000000000000000000" pitchFamily="2" charset="2"/>
              <a:buChar char="v"/>
            </a:pPr>
            <a:r>
              <a:rPr lang="en-US" sz="1400" b="1" dirty="0"/>
              <a:t>Sales Innovation</a:t>
            </a:r>
          </a:p>
          <a:p>
            <a:endParaRPr lang="en-US" sz="1400" b="1" dirty="0"/>
          </a:p>
          <a:p>
            <a:r>
              <a:rPr lang="en-US" sz="1400" b="1" dirty="0"/>
              <a:t>UID: </a:t>
            </a:r>
            <a:r>
              <a:rPr lang="en-US" sz="1400" b="1" dirty="0">
                <a:solidFill>
                  <a:srgbClr val="000000"/>
                </a:solidFill>
                <a:latin typeface="Segoe UI" panose="020B0502040204020203" pitchFamily="34" charset="0"/>
                <a:cs typeface="Segoe UI" panose="020B0502040204020203" pitchFamily="34" charset="0"/>
              </a:rPr>
              <a:t>U</a:t>
            </a:r>
            <a:r>
              <a:rPr lang="en-US" altLang="en-US" sz="1400" b="1" dirty="0">
                <a:solidFill>
                  <a:srgbClr val="000000"/>
                </a:solidFill>
                <a:latin typeface="Segoe UI" panose="020B0502040204020203" pitchFamily="34" charset="0"/>
                <a:cs typeface="Segoe UI" panose="020B0502040204020203" pitchFamily="34" charset="0"/>
              </a:rPr>
              <a:t>52175, </a:t>
            </a:r>
            <a:r>
              <a:rPr lang="en-US" sz="1400" b="1" dirty="0">
                <a:latin typeface="Century Gothic" panose="020B0502020202020204" pitchFamily="34" charset="0"/>
              </a:rPr>
              <a:t>Infinity Labs</a:t>
            </a:r>
            <a:endParaRPr lang="en-US" sz="1400" dirty="0">
              <a:latin typeface="Century Gothic" panose="020B0502020202020204" pitchFamily="34" charset="0"/>
            </a:endParaRPr>
          </a:p>
          <a:p>
            <a:r>
              <a:rPr lang="en-US" sz="1400" b="1" dirty="0"/>
              <a:t>	</a:t>
            </a:r>
            <a:endParaRPr lang="en-US" sz="1400" dirty="0"/>
          </a:p>
          <a:p>
            <a:endParaRPr lang="en-US" sz="1400" dirty="0"/>
          </a:p>
        </p:txBody>
      </p:sp>
      <p:sp>
        <p:nvSpPr>
          <p:cNvPr id="14" name="TextBox 13">
            <a:extLst>
              <a:ext uri="{FF2B5EF4-FFF2-40B4-BE49-F238E27FC236}">
                <a16:creationId xmlns:a16="http://schemas.microsoft.com/office/drawing/2014/main" id="{640366B0-0066-40B1-9258-B8F7A546EA39}"/>
              </a:ext>
            </a:extLst>
          </p:cNvPr>
          <p:cNvSpPr txBox="1"/>
          <p:nvPr/>
        </p:nvSpPr>
        <p:spPr>
          <a:xfrm>
            <a:off x="6203141" y="4155227"/>
            <a:ext cx="2367146" cy="1600438"/>
          </a:xfrm>
          <a:prstGeom prst="rect">
            <a:avLst/>
          </a:prstGeom>
          <a:noFill/>
        </p:spPr>
        <p:txBody>
          <a:bodyPr wrap="square" rtlCol="0">
            <a:spAutoFit/>
          </a:bodyPr>
          <a:lstStyle/>
          <a:p>
            <a:endParaRPr lang="en-US" sz="1400" b="1" dirty="0">
              <a:solidFill>
                <a:schemeClr val="accent2"/>
              </a:solidFill>
              <a:latin typeface="Century Gothic" panose="020B0502020202020204" pitchFamily="34" charset="0"/>
            </a:endParaRPr>
          </a:p>
          <a:p>
            <a:r>
              <a:rPr lang="en-US" sz="1400" b="1" dirty="0">
                <a:latin typeface="Century Gothic" panose="020B0502020202020204" pitchFamily="34" charset="0"/>
              </a:rPr>
              <a:t>Sethulekshmi</a:t>
            </a:r>
            <a:endParaRPr lang="en-US" sz="1400" dirty="0">
              <a:latin typeface="Century Gothic" panose="020B0502020202020204" pitchFamily="34" charset="0"/>
            </a:endParaRPr>
          </a:p>
          <a:p>
            <a:pPr marL="285750" indent="-285750">
              <a:buFont typeface="Wingdings" panose="05000000000000000000" pitchFamily="2" charset="2"/>
              <a:buChar char="v"/>
            </a:pPr>
            <a:r>
              <a:rPr lang="en-US" sz="1400" b="1" dirty="0"/>
              <a:t>Sales Innovation</a:t>
            </a:r>
          </a:p>
          <a:p>
            <a:endParaRPr lang="en-US" sz="1400" b="1" dirty="0"/>
          </a:p>
          <a:p>
            <a:r>
              <a:rPr lang="en-US" sz="1400" b="1" dirty="0"/>
              <a:t>UID: </a:t>
            </a:r>
            <a:r>
              <a:rPr lang="en-US" sz="1400" b="1" dirty="0">
                <a:solidFill>
                  <a:srgbClr val="000000"/>
                </a:solidFill>
                <a:latin typeface="Segoe UI" panose="020B0502040204020203" pitchFamily="34" charset="0"/>
                <a:cs typeface="Segoe UI" panose="020B0502040204020203" pitchFamily="34" charset="0"/>
              </a:rPr>
              <a:t>U</a:t>
            </a:r>
            <a:r>
              <a:rPr lang="en-US" altLang="en-US" sz="1400" b="1" dirty="0">
                <a:solidFill>
                  <a:srgbClr val="000000"/>
                </a:solidFill>
                <a:latin typeface="Segoe UI" panose="020B0502040204020203" pitchFamily="34" charset="0"/>
                <a:cs typeface="Segoe UI" panose="020B0502040204020203" pitchFamily="34" charset="0"/>
              </a:rPr>
              <a:t>52176</a:t>
            </a:r>
            <a:r>
              <a:rPr lang="en-US" sz="1400" b="1" dirty="0"/>
              <a:t>, </a:t>
            </a:r>
            <a:r>
              <a:rPr lang="en-US" sz="1400" b="1" dirty="0">
                <a:latin typeface="Century Gothic" panose="020B0502020202020204" pitchFamily="34" charset="0"/>
              </a:rPr>
              <a:t>Infinity Labs</a:t>
            </a:r>
            <a:endParaRPr lang="en-US" sz="1400" dirty="0">
              <a:latin typeface="Century Gothic" panose="020B0502020202020204" pitchFamily="34" charset="0"/>
            </a:endParaRPr>
          </a:p>
          <a:p>
            <a:r>
              <a:rPr lang="en-US" sz="1400" b="1" dirty="0"/>
              <a:t>	</a:t>
            </a:r>
            <a:endParaRPr lang="en-US" sz="1400" dirty="0"/>
          </a:p>
          <a:p>
            <a:endParaRPr lang="en-US" sz="1400" dirty="0"/>
          </a:p>
        </p:txBody>
      </p:sp>
      <p:sp>
        <p:nvSpPr>
          <p:cNvPr id="15" name="TextBox 14">
            <a:extLst>
              <a:ext uri="{FF2B5EF4-FFF2-40B4-BE49-F238E27FC236}">
                <a16:creationId xmlns:a16="http://schemas.microsoft.com/office/drawing/2014/main" id="{56C0E390-DF89-4E01-91FD-F433D08861D8}"/>
              </a:ext>
            </a:extLst>
          </p:cNvPr>
          <p:cNvSpPr txBox="1"/>
          <p:nvPr/>
        </p:nvSpPr>
        <p:spPr>
          <a:xfrm>
            <a:off x="8895739" y="4385660"/>
            <a:ext cx="2422566" cy="1384995"/>
          </a:xfrm>
          <a:prstGeom prst="rect">
            <a:avLst/>
          </a:prstGeom>
          <a:noFill/>
        </p:spPr>
        <p:txBody>
          <a:bodyPr wrap="square" rtlCol="0">
            <a:spAutoFit/>
          </a:bodyPr>
          <a:lstStyle/>
          <a:p>
            <a:r>
              <a:rPr lang="en-US" sz="1400" b="1" dirty="0">
                <a:latin typeface="Century Gothic" panose="020B0502020202020204" pitchFamily="34" charset="0"/>
              </a:rPr>
              <a:t>Prerna</a:t>
            </a:r>
            <a:endParaRPr lang="en-US" sz="1400" dirty="0">
              <a:latin typeface="Century Gothic" panose="020B0502020202020204" pitchFamily="34" charset="0"/>
            </a:endParaRPr>
          </a:p>
          <a:p>
            <a:pPr marL="285750" indent="-285750">
              <a:buFont typeface="Wingdings" panose="05000000000000000000" pitchFamily="2" charset="2"/>
              <a:buChar char="v"/>
            </a:pPr>
            <a:r>
              <a:rPr lang="en-US" sz="1400" b="1" dirty="0">
                <a:latin typeface="Century Gothic" panose="020B0502020202020204" pitchFamily="34" charset="0"/>
              </a:rPr>
              <a:t>Infinity Labs</a:t>
            </a:r>
            <a:endParaRPr lang="en-US" sz="1400" dirty="0">
              <a:latin typeface="Century Gothic" panose="020B0502020202020204" pitchFamily="34" charset="0"/>
            </a:endParaRPr>
          </a:p>
          <a:p>
            <a:endParaRPr lang="en-US" sz="1400" b="1" dirty="0"/>
          </a:p>
          <a:p>
            <a:r>
              <a:rPr lang="en-US" sz="1400" b="1" dirty="0"/>
              <a:t>UID: C58733,</a:t>
            </a:r>
          </a:p>
          <a:p>
            <a:r>
              <a:rPr lang="en-US" sz="1400" b="1" dirty="0"/>
              <a:t>	</a:t>
            </a:r>
            <a:endParaRPr lang="en-US" sz="1400" dirty="0"/>
          </a:p>
          <a:p>
            <a:endParaRPr lang="en-US" sz="1400" dirty="0"/>
          </a:p>
        </p:txBody>
      </p:sp>
      <p:pic>
        <p:nvPicPr>
          <p:cNvPr id="21" name="Picture 20">
            <a:extLst>
              <a:ext uri="{FF2B5EF4-FFF2-40B4-BE49-F238E27FC236}">
                <a16:creationId xmlns:a16="http://schemas.microsoft.com/office/drawing/2014/main" id="{E5D9D8E8-D11C-4AF5-85B4-A03F309F3C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1903" y="1319871"/>
            <a:ext cx="2788419" cy="2539610"/>
          </a:xfrm>
          <a:prstGeom prst="rect">
            <a:avLst/>
          </a:prstGeom>
        </p:spPr>
      </p:pic>
      <p:sp>
        <p:nvSpPr>
          <p:cNvPr id="3" name="Rectangle 2">
            <a:extLst>
              <a:ext uri="{FF2B5EF4-FFF2-40B4-BE49-F238E27FC236}">
                <a16:creationId xmlns:a16="http://schemas.microsoft.com/office/drawing/2014/main" id="{140DAC78-43B2-457D-8218-AEC4ADF67E89}"/>
              </a:ext>
            </a:extLst>
          </p:cNvPr>
          <p:cNvSpPr>
            <a:spLocks noChangeArrowheads="1"/>
          </p:cNvSpPr>
          <p:nvPr/>
        </p:nvSpPr>
        <p:spPr bwMode="auto">
          <a:xfrm>
            <a:off x="152400" y="-618983"/>
            <a:ext cx="1950273" cy="1999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8884" y="1319694"/>
            <a:ext cx="2082035" cy="253978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96025" y="1291054"/>
            <a:ext cx="2171700" cy="2585545"/>
          </a:xfrm>
          <a:prstGeom prst="rect">
            <a:avLst/>
          </a:prstGeom>
        </p:spPr>
      </p:pic>
      <p:grpSp>
        <p:nvGrpSpPr>
          <p:cNvPr id="2" name="Group 1"/>
          <p:cNvGrpSpPr/>
          <p:nvPr/>
        </p:nvGrpSpPr>
        <p:grpSpPr>
          <a:xfrm>
            <a:off x="0" y="62281"/>
            <a:ext cx="2390374" cy="651933"/>
            <a:chOff x="5100838" y="8519"/>
            <a:chExt cx="2390374" cy="651933"/>
          </a:xfrm>
        </p:grpSpPr>
        <p:sp>
          <p:nvSpPr>
            <p:cNvPr id="5" name="Text Placeholder 7">
              <a:extLst>
                <a:ext uri="{FF2B5EF4-FFF2-40B4-BE49-F238E27FC236}">
                  <a16:creationId xmlns:a16="http://schemas.microsoft.com/office/drawing/2014/main" id="{27B08FA7-5F99-4E64-B82B-ACE33B304189}"/>
                </a:ext>
              </a:extLst>
            </p:cNvPr>
            <p:cNvSpPr txBox="1">
              <a:spLocks/>
            </p:cNvSpPr>
            <p:nvPr/>
          </p:nvSpPr>
          <p:spPr>
            <a:xfrm>
              <a:off x="5100838" y="8519"/>
              <a:ext cx="2390374" cy="651933"/>
            </a:xfrm>
            <a:prstGeom prst="rect">
              <a:avLst/>
            </a:prstGeom>
          </p:spPr>
          <p:txBody>
            <a:bodyPr vert="horz" lIns="91440" tIns="45720" rIns="91440" bIns="45720" rtlCol="0" anchor="b"/>
            <a:lstStyle>
              <a:defPPr>
                <a:defRPr lang="en-US"/>
              </a:defPPr>
              <a:lvl1pPr marL="0" algn="ctr" defTabSz="457200" rtl="0" eaLnBrk="1" latinLnBrk="0" hangingPunct="1">
                <a:defRPr sz="28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2">
                      <a:lumMod val="50000"/>
                    </a:schemeClr>
                  </a:solidFill>
                </a:rPr>
                <a:t>Our Team</a:t>
              </a:r>
            </a:p>
          </p:txBody>
        </p:sp>
        <p:sp>
          <p:nvSpPr>
            <p:cNvPr id="16" name="Rectangle 15">
              <a:extLst>
                <a:ext uri="{FF2B5EF4-FFF2-40B4-BE49-F238E27FC236}">
                  <a16:creationId xmlns:a16="http://schemas.microsoft.com/office/drawing/2014/main" id="{1DADFAC2-2EDE-4F6E-9962-030B9DE75423}"/>
                </a:ext>
              </a:extLst>
            </p:cNvPr>
            <p:cNvSpPr/>
            <p:nvPr/>
          </p:nvSpPr>
          <p:spPr>
            <a:xfrm>
              <a:off x="5268686" y="209797"/>
              <a:ext cx="63335" cy="443346"/>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accent3">
                    <a:lumMod val="75000"/>
                  </a:schemeClr>
                </a:solidFill>
                <a:effectLst/>
                <a:uLnTx/>
                <a:uFillTx/>
                <a:latin typeface="Calibri" panose="020F0502020204030204"/>
                <a:ea typeface="+mn-ea"/>
                <a:cs typeface="+mn-cs"/>
              </a:endParaRPr>
            </a:p>
          </p:txBody>
        </p:sp>
      </p:grpSp>
      <p:sp>
        <p:nvSpPr>
          <p:cNvPr id="17" name="Rectangle 16">
            <a:extLst>
              <a:ext uri="{FF2B5EF4-FFF2-40B4-BE49-F238E27FC236}">
                <a16:creationId xmlns:a16="http://schemas.microsoft.com/office/drawing/2014/main" id="{274A4AB4-7A00-448E-B569-53B8E31629B6}"/>
              </a:ext>
            </a:extLst>
          </p:cNvPr>
          <p:cNvSpPr/>
          <p:nvPr/>
        </p:nvSpPr>
        <p:spPr>
          <a:xfrm>
            <a:off x="666800" y="3906981"/>
            <a:ext cx="45719" cy="296883"/>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accent3">
                  <a:lumMod val="75000"/>
                </a:schemeClr>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E8C59681-D90D-4489-B455-BB3E6A6240C9}"/>
              </a:ext>
            </a:extLst>
          </p:cNvPr>
          <p:cNvSpPr/>
          <p:nvPr/>
        </p:nvSpPr>
        <p:spPr>
          <a:xfrm flipH="1">
            <a:off x="169819" y="1306284"/>
            <a:ext cx="45719" cy="2553195"/>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accent3">
                  <a:lumMod val="75000"/>
                </a:schemeClr>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BAC0C909-32BA-4F9F-B8B6-ACC6317DCFB0}"/>
              </a:ext>
            </a:extLst>
          </p:cNvPr>
          <p:cNvSpPr/>
          <p:nvPr/>
        </p:nvSpPr>
        <p:spPr>
          <a:xfrm flipH="1">
            <a:off x="3481055" y="1316180"/>
            <a:ext cx="45719" cy="2553195"/>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accent3">
                  <a:lumMod val="75000"/>
                </a:schemeClr>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41A4B8E4-AEE7-4D37-AAD6-8647D8D8ABDE}"/>
              </a:ext>
            </a:extLst>
          </p:cNvPr>
          <p:cNvSpPr/>
          <p:nvPr/>
        </p:nvSpPr>
        <p:spPr>
          <a:xfrm flipH="1">
            <a:off x="6188629" y="1316180"/>
            <a:ext cx="45719" cy="2553195"/>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accent3">
                  <a:lumMod val="75000"/>
                </a:schemeClr>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4467BB5A-258D-4901-BC0C-478D07C41696}"/>
              </a:ext>
            </a:extLst>
          </p:cNvPr>
          <p:cNvSpPr/>
          <p:nvPr/>
        </p:nvSpPr>
        <p:spPr>
          <a:xfrm flipH="1">
            <a:off x="8919954" y="1316180"/>
            <a:ext cx="45719" cy="2553195"/>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accent3">
                  <a:lumMod val="75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558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085" y="1432596"/>
            <a:ext cx="4661405" cy="490724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1491292"/>
            <a:ext cx="4521558" cy="4848548"/>
          </a:xfrm>
          <a:prstGeom prst="rect">
            <a:avLst/>
          </a:prstGeom>
        </p:spPr>
      </p:pic>
      <p:grpSp>
        <p:nvGrpSpPr>
          <p:cNvPr id="6" name="Group 5"/>
          <p:cNvGrpSpPr/>
          <p:nvPr/>
        </p:nvGrpSpPr>
        <p:grpSpPr>
          <a:xfrm>
            <a:off x="-1" y="809256"/>
            <a:ext cx="6619741" cy="590499"/>
            <a:chOff x="5100838" y="833208"/>
            <a:chExt cx="2390374" cy="651933"/>
          </a:xfrm>
        </p:grpSpPr>
        <p:sp>
          <p:nvSpPr>
            <p:cNvPr id="7" name="Text Placeholder 7">
              <a:extLst>
                <a:ext uri="{FF2B5EF4-FFF2-40B4-BE49-F238E27FC236}">
                  <a16:creationId xmlns:a16="http://schemas.microsoft.com/office/drawing/2014/main" id="{27B08FA7-5F99-4E64-B82B-ACE33B304189}"/>
                </a:ext>
              </a:extLst>
            </p:cNvPr>
            <p:cNvSpPr txBox="1">
              <a:spLocks/>
            </p:cNvSpPr>
            <p:nvPr/>
          </p:nvSpPr>
          <p:spPr>
            <a:xfrm>
              <a:off x="5100838" y="833208"/>
              <a:ext cx="2390374" cy="651933"/>
            </a:xfrm>
            <a:prstGeom prst="rect">
              <a:avLst/>
            </a:prstGeom>
          </p:spPr>
          <p:txBody>
            <a:bodyPr vert="horz" lIns="91440" tIns="45720" rIns="91440" bIns="45720" rtlCol="0" anchor="b"/>
            <a:lstStyle>
              <a:defPPr>
                <a:defRPr lang="en-US"/>
              </a:defPPr>
              <a:lvl1pPr marL="0" algn="ctr" defTabSz="457200" rtl="0" eaLnBrk="1" latinLnBrk="0" hangingPunct="1">
                <a:defRPr sz="28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2">
                      <a:lumMod val="50000"/>
                    </a:schemeClr>
                  </a:solidFill>
                </a:rPr>
                <a:t>Influence of Fake Information</a:t>
              </a:r>
            </a:p>
          </p:txBody>
        </p:sp>
        <p:sp>
          <p:nvSpPr>
            <p:cNvPr id="8" name="Rectangle 7">
              <a:extLst>
                <a:ext uri="{FF2B5EF4-FFF2-40B4-BE49-F238E27FC236}">
                  <a16:creationId xmlns:a16="http://schemas.microsoft.com/office/drawing/2014/main" id="{1DADFAC2-2EDE-4F6E-9962-030B9DE75423}"/>
                </a:ext>
              </a:extLst>
            </p:cNvPr>
            <p:cNvSpPr/>
            <p:nvPr/>
          </p:nvSpPr>
          <p:spPr>
            <a:xfrm>
              <a:off x="5338445" y="996208"/>
              <a:ext cx="41426" cy="443346"/>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accent3">
                    <a:lumMod val="75000"/>
                  </a:schemeClr>
                </a:solidFill>
                <a:effectLst/>
                <a:uLnTx/>
                <a:uFillTx/>
                <a:latin typeface="Calibri" panose="020F0502020204030204"/>
                <a:ea typeface="+mn-ea"/>
                <a:cs typeface="+mn-cs"/>
              </a:endParaRPr>
            </a:p>
          </p:txBody>
        </p:sp>
      </p:grpSp>
      <p:sp>
        <p:nvSpPr>
          <p:cNvPr id="10" name="Arrow: Right 9">
            <a:extLst>
              <a:ext uri="{FF2B5EF4-FFF2-40B4-BE49-F238E27FC236}">
                <a16:creationId xmlns:a16="http://schemas.microsoft.com/office/drawing/2014/main" id="{A32592F2-91B7-4260-A07D-98A856C33419}"/>
              </a:ext>
            </a:extLst>
          </p:cNvPr>
          <p:cNvSpPr/>
          <p:nvPr/>
        </p:nvSpPr>
        <p:spPr>
          <a:xfrm>
            <a:off x="643944" y="437883"/>
            <a:ext cx="11165983" cy="28333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CD71E93B-470F-40DF-926E-34E8DDBD5658}"/>
              </a:ext>
            </a:extLst>
          </p:cNvPr>
          <p:cNvSpPr/>
          <p:nvPr/>
        </p:nvSpPr>
        <p:spPr>
          <a:xfrm>
            <a:off x="654675" y="435736"/>
            <a:ext cx="1006699" cy="2833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0FD229B-4F34-4466-963F-0392E7C2E768}"/>
              </a:ext>
            </a:extLst>
          </p:cNvPr>
          <p:cNvSpPr txBox="1"/>
          <p:nvPr/>
        </p:nvSpPr>
        <p:spPr>
          <a:xfrm>
            <a:off x="850006" y="115909"/>
            <a:ext cx="2704564" cy="400110"/>
          </a:xfrm>
          <a:prstGeom prst="rect">
            <a:avLst/>
          </a:prstGeom>
          <a:noFill/>
        </p:spPr>
        <p:txBody>
          <a:bodyPr wrap="square" rtlCol="0">
            <a:spAutoFit/>
          </a:bodyPr>
          <a:lstStyle/>
          <a:p>
            <a:r>
              <a:rPr lang="en-US" sz="2000" b="1" dirty="0"/>
              <a:t>Fake Content</a:t>
            </a:r>
          </a:p>
        </p:txBody>
      </p:sp>
    </p:spTree>
    <p:extLst>
      <p:ext uri="{BB962C8B-B14F-4D97-AF65-F5344CB8AC3E}">
        <p14:creationId xmlns:p14="http://schemas.microsoft.com/office/powerpoint/2010/main" val="185929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495338"/>
            <a:ext cx="5167648" cy="3397841"/>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5267" y="1451382"/>
            <a:ext cx="3101015" cy="2859231"/>
          </a:xfrm>
          <a:prstGeom prst="rect">
            <a:avLst/>
          </a:prstGeom>
          <a:ln>
            <a:noFill/>
          </a:ln>
          <a:effectLst>
            <a:outerShdw blurRad="292100" dist="139700" dir="2700000" algn="tl" rotWithShape="0">
              <a:srgbClr val="333333">
                <a:alpha val="65000"/>
              </a:srgbClr>
            </a:outerShdw>
          </a:effectLst>
        </p:spPr>
      </p:pic>
      <p:pic>
        <p:nvPicPr>
          <p:cNvPr id="7" name="Picture 6" descr="Image result for fake license">
            <a:extLst>
              <a:ext uri="{FF2B5EF4-FFF2-40B4-BE49-F238E27FC236}">
                <a16:creationId xmlns:a16="http://schemas.microsoft.com/office/drawing/2014/main" id="{D47ADACA-2741-44E2-A4A7-E66F348C1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3114" y="2888159"/>
            <a:ext cx="4111201" cy="34167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085" y="3249402"/>
            <a:ext cx="4841709" cy="3055463"/>
          </a:xfrm>
          <a:prstGeom prst="rect">
            <a:avLst/>
          </a:prstGeom>
          <a:ln>
            <a:noFill/>
          </a:ln>
          <a:effectLst>
            <a:outerShdw blurRad="292100" dist="139700" dir="2700000" algn="tl" rotWithShape="0">
              <a:srgbClr val="333333">
                <a:alpha val="65000"/>
              </a:srgbClr>
            </a:outerShdw>
          </a:effectLst>
        </p:spPr>
      </p:pic>
      <p:grpSp>
        <p:nvGrpSpPr>
          <p:cNvPr id="12" name="Group 11"/>
          <p:cNvGrpSpPr/>
          <p:nvPr/>
        </p:nvGrpSpPr>
        <p:grpSpPr>
          <a:xfrm>
            <a:off x="245888" y="757741"/>
            <a:ext cx="6012172" cy="590499"/>
            <a:chOff x="5296590" y="563052"/>
            <a:chExt cx="2170982" cy="651933"/>
          </a:xfrm>
        </p:grpSpPr>
        <p:sp>
          <p:nvSpPr>
            <p:cNvPr id="13" name="Text Placeholder 7">
              <a:extLst>
                <a:ext uri="{FF2B5EF4-FFF2-40B4-BE49-F238E27FC236}">
                  <a16:creationId xmlns:a16="http://schemas.microsoft.com/office/drawing/2014/main" id="{27B08FA7-5F99-4E64-B82B-ACE33B304189}"/>
                </a:ext>
              </a:extLst>
            </p:cNvPr>
            <p:cNvSpPr txBox="1">
              <a:spLocks/>
            </p:cNvSpPr>
            <p:nvPr/>
          </p:nvSpPr>
          <p:spPr>
            <a:xfrm>
              <a:off x="5333365" y="563052"/>
              <a:ext cx="2134207" cy="651933"/>
            </a:xfrm>
            <a:prstGeom prst="rect">
              <a:avLst/>
            </a:prstGeom>
          </p:spPr>
          <p:txBody>
            <a:bodyPr vert="horz" lIns="91440" tIns="45720" rIns="91440" bIns="45720" rtlCol="0" anchor="b"/>
            <a:lstStyle>
              <a:defPPr>
                <a:defRPr lang="en-US"/>
              </a:defPPr>
              <a:lvl1pPr marL="0" algn="ctr" defTabSz="457200" rtl="0" eaLnBrk="1" latinLnBrk="0" hangingPunct="1">
                <a:defRPr sz="28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dirty="0">
                  <a:solidFill>
                    <a:schemeClr val="bg2">
                      <a:lumMod val="50000"/>
                    </a:schemeClr>
                  </a:solidFill>
                </a:rPr>
                <a:t>And the list goes on…</a:t>
              </a:r>
            </a:p>
          </p:txBody>
        </p:sp>
        <p:sp>
          <p:nvSpPr>
            <p:cNvPr id="14" name="Rectangle 13">
              <a:extLst>
                <a:ext uri="{FF2B5EF4-FFF2-40B4-BE49-F238E27FC236}">
                  <a16:creationId xmlns:a16="http://schemas.microsoft.com/office/drawing/2014/main" id="{1DADFAC2-2EDE-4F6E-9962-030B9DE75423}"/>
                </a:ext>
              </a:extLst>
            </p:cNvPr>
            <p:cNvSpPr/>
            <p:nvPr/>
          </p:nvSpPr>
          <p:spPr>
            <a:xfrm>
              <a:off x="5296590" y="697614"/>
              <a:ext cx="41426" cy="443346"/>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accent3">
                    <a:lumMod val="75000"/>
                  </a:schemeClr>
                </a:solidFill>
                <a:effectLst/>
                <a:uLnTx/>
                <a:uFillTx/>
                <a:latin typeface="Calibri" panose="020F0502020204030204"/>
                <a:ea typeface="+mn-ea"/>
                <a:cs typeface="+mn-cs"/>
              </a:endParaRPr>
            </a:p>
          </p:txBody>
        </p:sp>
      </p:grpSp>
      <p:sp>
        <p:nvSpPr>
          <p:cNvPr id="10" name="Arrow: Right 9">
            <a:extLst>
              <a:ext uri="{FF2B5EF4-FFF2-40B4-BE49-F238E27FC236}">
                <a16:creationId xmlns:a16="http://schemas.microsoft.com/office/drawing/2014/main" id="{C7E7EA2A-5F36-40F5-80E2-F7BFA486C010}"/>
              </a:ext>
            </a:extLst>
          </p:cNvPr>
          <p:cNvSpPr/>
          <p:nvPr/>
        </p:nvSpPr>
        <p:spPr>
          <a:xfrm>
            <a:off x="231820" y="412125"/>
            <a:ext cx="11410681" cy="25757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1042619-69E6-41E1-AF3E-64B8519536DD}"/>
              </a:ext>
            </a:extLst>
          </p:cNvPr>
          <p:cNvSpPr/>
          <p:nvPr/>
        </p:nvSpPr>
        <p:spPr>
          <a:xfrm>
            <a:off x="216790" y="409978"/>
            <a:ext cx="1959737" cy="2575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B2B137F-2229-477A-AE75-6EA854CB6F25}"/>
              </a:ext>
            </a:extLst>
          </p:cNvPr>
          <p:cNvSpPr txBox="1"/>
          <p:nvPr/>
        </p:nvSpPr>
        <p:spPr>
          <a:xfrm>
            <a:off x="1120462" y="0"/>
            <a:ext cx="2704564" cy="400110"/>
          </a:xfrm>
          <a:prstGeom prst="rect">
            <a:avLst/>
          </a:prstGeom>
          <a:noFill/>
        </p:spPr>
        <p:txBody>
          <a:bodyPr wrap="square" rtlCol="0">
            <a:spAutoFit/>
          </a:bodyPr>
          <a:lstStyle/>
          <a:p>
            <a:r>
              <a:rPr lang="en-US" sz="2000" b="1" dirty="0"/>
              <a:t>Fake Content</a:t>
            </a:r>
          </a:p>
        </p:txBody>
      </p:sp>
    </p:spTree>
    <p:extLst>
      <p:ext uri="{BB962C8B-B14F-4D97-AF65-F5344CB8AC3E}">
        <p14:creationId xmlns:p14="http://schemas.microsoft.com/office/powerpoint/2010/main" val="149177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style.rotation</p:attrName>
                                        </p:attrNameLst>
                                      </p:cBhvr>
                                      <p:tavLst>
                                        <p:tav tm="0">
                                          <p:val>
                                            <p:fltVal val="90"/>
                                          </p:val>
                                        </p:tav>
                                        <p:tav tm="100000">
                                          <p:val>
                                            <p:fltVal val="0"/>
                                          </p:val>
                                        </p:tav>
                                      </p:tavLst>
                                    </p:anim>
                                    <p:animEffect transition="in" filter="fade">
                                      <p:cBhvr>
                                        <p:cTn id="18" dur="1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4169" y="2910157"/>
            <a:ext cx="2462216" cy="1764874"/>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Information</a:t>
            </a:r>
          </a:p>
        </p:txBody>
      </p:sp>
      <p:sp>
        <p:nvSpPr>
          <p:cNvPr id="5" name="Rectangle 4"/>
          <p:cNvSpPr/>
          <p:nvPr/>
        </p:nvSpPr>
        <p:spPr>
          <a:xfrm>
            <a:off x="4127314" y="2650290"/>
            <a:ext cx="2853035" cy="2217923"/>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TruthChain </a:t>
            </a:r>
          </a:p>
          <a:p>
            <a:pPr algn="ctr"/>
            <a:r>
              <a:rPr lang="en-US" dirty="0"/>
              <a:t>Engine</a:t>
            </a:r>
          </a:p>
        </p:txBody>
      </p:sp>
      <p:pic>
        <p:nvPicPr>
          <p:cNvPr id="6" name="Picture 20" descr="https://cdn3.iconfinder.com/data/icons/document-9/512/2-51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72920" y="2633066"/>
            <a:ext cx="793741" cy="8950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2" descr="https://cdn3.iconfinder.com/data/icons/document-9/512/1-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7854" y="3877350"/>
            <a:ext cx="828805" cy="932598"/>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a:off x="3142661" y="3579629"/>
            <a:ext cx="736607" cy="2759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7223747" y="2929741"/>
            <a:ext cx="736607" cy="2759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7197990" y="4222290"/>
            <a:ext cx="736607" cy="2759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470103" y="2852465"/>
            <a:ext cx="1544129" cy="646331"/>
          </a:xfrm>
          <a:prstGeom prst="rect">
            <a:avLst/>
          </a:prstGeom>
          <a:noFill/>
        </p:spPr>
        <p:txBody>
          <a:bodyPr wrap="square" rtlCol="0">
            <a:spAutoFit/>
          </a:bodyPr>
          <a:lstStyle/>
          <a:p>
            <a:r>
              <a:rPr lang="en-US" dirty="0"/>
              <a:t>Fake Information</a:t>
            </a:r>
          </a:p>
        </p:txBody>
      </p:sp>
      <p:sp>
        <p:nvSpPr>
          <p:cNvPr id="12" name="TextBox 11"/>
          <p:cNvSpPr txBox="1"/>
          <p:nvPr/>
        </p:nvSpPr>
        <p:spPr>
          <a:xfrm>
            <a:off x="9448354" y="4136427"/>
            <a:ext cx="1958197" cy="646331"/>
          </a:xfrm>
          <a:prstGeom prst="rect">
            <a:avLst/>
          </a:prstGeom>
          <a:noFill/>
        </p:spPr>
        <p:txBody>
          <a:bodyPr wrap="square" rtlCol="0">
            <a:spAutoFit/>
          </a:bodyPr>
          <a:lstStyle/>
          <a:p>
            <a:r>
              <a:rPr lang="en-US" dirty="0"/>
              <a:t>Genuine Information</a:t>
            </a:r>
          </a:p>
        </p:txBody>
      </p:sp>
      <p:grpSp>
        <p:nvGrpSpPr>
          <p:cNvPr id="13" name="Group 12"/>
          <p:cNvGrpSpPr/>
          <p:nvPr/>
        </p:nvGrpSpPr>
        <p:grpSpPr>
          <a:xfrm>
            <a:off x="459415" y="832268"/>
            <a:ext cx="6012172" cy="590499"/>
            <a:chOff x="5264036" y="79612"/>
            <a:chExt cx="2170982" cy="651933"/>
          </a:xfrm>
        </p:grpSpPr>
        <p:sp>
          <p:nvSpPr>
            <p:cNvPr id="14" name="Text Placeholder 7">
              <a:extLst>
                <a:ext uri="{FF2B5EF4-FFF2-40B4-BE49-F238E27FC236}">
                  <a16:creationId xmlns:a16="http://schemas.microsoft.com/office/drawing/2014/main" id="{27B08FA7-5F99-4E64-B82B-ACE33B304189}"/>
                </a:ext>
              </a:extLst>
            </p:cNvPr>
            <p:cNvSpPr txBox="1">
              <a:spLocks/>
            </p:cNvSpPr>
            <p:nvPr/>
          </p:nvSpPr>
          <p:spPr>
            <a:xfrm>
              <a:off x="5300811" y="79612"/>
              <a:ext cx="2134207" cy="651933"/>
            </a:xfrm>
            <a:prstGeom prst="rect">
              <a:avLst/>
            </a:prstGeom>
          </p:spPr>
          <p:txBody>
            <a:bodyPr vert="horz" lIns="91440" tIns="45720" rIns="91440" bIns="45720" rtlCol="0" anchor="b"/>
            <a:lstStyle>
              <a:defPPr>
                <a:defRPr lang="en-US"/>
              </a:defPPr>
              <a:lvl1pPr marL="0" algn="ctr" defTabSz="457200" rtl="0" eaLnBrk="1" latinLnBrk="0" hangingPunct="1">
                <a:defRPr sz="28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dirty="0">
                  <a:solidFill>
                    <a:schemeClr val="bg2">
                      <a:lumMod val="50000"/>
                    </a:schemeClr>
                  </a:solidFill>
                </a:rPr>
                <a:t>The Solution : TruthChain - Engine</a:t>
              </a:r>
            </a:p>
          </p:txBody>
        </p:sp>
        <p:sp>
          <p:nvSpPr>
            <p:cNvPr id="15" name="Rectangle 14">
              <a:extLst>
                <a:ext uri="{FF2B5EF4-FFF2-40B4-BE49-F238E27FC236}">
                  <a16:creationId xmlns:a16="http://schemas.microsoft.com/office/drawing/2014/main" id="{1DADFAC2-2EDE-4F6E-9962-030B9DE75423}"/>
                </a:ext>
              </a:extLst>
            </p:cNvPr>
            <p:cNvSpPr/>
            <p:nvPr/>
          </p:nvSpPr>
          <p:spPr>
            <a:xfrm>
              <a:off x="5264036" y="199957"/>
              <a:ext cx="41426" cy="443346"/>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accent3">
                    <a:lumMod val="75000"/>
                  </a:schemeClr>
                </a:solidFill>
                <a:effectLst/>
                <a:uLnTx/>
                <a:uFillTx/>
                <a:latin typeface="Calibri" panose="020F0502020204030204"/>
                <a:ea typeface="+mn-ea"/>
                <a:cs typeface="+mn-cs"/>
              </a:endParaRPr>
            </a:p>
          </p:txBody>
        </p:sp>
      </p:grpSp>
      <p:sp>
        <p:nvSpPr>
          <p:cNvPr id="20" name="Arrow: Right 19">
            <a:extLst>
              <a:ext uri="{FF2B5EF4-FFF2-40B4-BE49-F238E27FC236}">
                <a16:creationId xmlns:a16="http://schemas.microsoft.com/office/drawing/2014/main" id="{EF43098A-FFFD-4FFA-BEDB-75888E6D950E}"/>
              </a:ext>
            </a:extLst>
          </p:cNvPr>
          <p:cNvSpPr/>
          <p:nvPr/>
        </p:nvSpPr>
        <p:spPr>
          <a:xfrm>
            <a:off x="502277" y="528034"/>
            <a:ext cx="11165983" cy="25757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49850052-E5B1-4C67-A4A4-7097C0818260}"/>
              </a:ext>
            </a:extLst>
          </p:cNvPr>
          <p:cNvSpPr/>
          <p:nvPr/>
        </p:nvSpPr>
        <p:spPr>
          <a:xfrm>
            <a:off x="513006" y="525888"/>
            <a:ext cx="2500650" cy="259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771921C-42EA-40DE-8A09-33B3C76276EA}"/>
              </a:ext>
            </a:extLst>
          </p:cNvPr>
          <p:cNvSpPr/>
          <p:nvPr/>
        </p:nvSpPr>
        <p:spPr>
          <a:xfrm>
            <a:off x="2147489" y="101889"/>
            <a:ext cx="2178802" cy="369332"/>
          </a:xfrm>
          <a:prstGeom prst="rect">
            <a:avLst/>
          </a:prstGeom>
        </p:spPr>
        <p:txBody>
          <a:bodyPr wrap="none">
            <a:spAutoFit/>
          </a:bodyPr>
          <a:lstStyle/>
          <a:p>
            <a:r>
              <a:rPr lang="en-US" b="1" dirty="0"/>
              <a:t>TruthChain Engine</a:t>
            </a:r>
          </a:p>
        </p:txBody>
      </p:sp>
    </p:spTree>
    <p:extLst>
      <p:ext uri="{BB962C8B-B14F-4D97-AF65-F5344CB8AC3E}">
        <p14:creationId xmlns:p14="http://schemas.microsoft.com/office/powerpoint/2010/main" val="3867721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ബന്ധപ്പെട്ട ചിത്രം"/>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0689" y="2366753"/>
            <a:ext cx="2130725" cy="2274221"/>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4" descr="fb logo എന്നതിനുള്ള ചിത്രം"/>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6" descr="fb logo എന്നതിനുള്ള ചിത്രം"/>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Right Arrow 20"/>
          <p:cNvSpPr/>
          <p:nvPr/>
        </p:nvSpPr>
        <p:spPr>
          <a:xfrm rot="2838394">
            <a:off x="1482293" y="2615007"/>
            <a:ext cx="704118" cy="24080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18625456">
            <a:off x="1449001" y="4163128"/>
            <a:ext cx="741449" cy="24251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3414137" y="3304900"/>
            <a:ext cx="736607" cy="2759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47632"/>
            <a:ext cx="1411375" cy="1360834"/>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910" y="4631751"/>
            <a:ext cx="1173236" cy="1217441"/>
          </a:xfrm>
          <a:prstGeom prst="rect">
            <a:avLst/>
          </a:prstGeom>
        </p:spPr>
      </p:pic>
      <p:sp>
        <p:nvSpPr>
          <p:cNvPr id="26" name="Right Arrow 25"/>
          <p:cNvSpPr/>
          <p:nvPr/>
        </p:nvSpPr>
        <p:spPr>
          <a:xfrm>
            <a:off x="6341414" y="2530497"/>
            <a:ext cx="736607" cy="2759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6341414" y="3746969"/>
            <a:ext cx="736607" cy="2759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utoShape 16" descr="paper with cross icon എന്നതിനുള്ള ചിത്രം"/>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4" name="Picture 20" descr="https://cdn3.iconfinder.com/data/icons/document-9/512/2-5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7911" y="2220942"/>
            <a:ext cx="793741" cy="89504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cdn3.iconfinder.com/data/icons/document-9/512/1-5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62846" y="3478105"/>
            <a:ext cx="828805" cy="93259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blockchain icon എന്നതിനുള്ള ചിത്രം"/>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48600" y="2133477"/>
            <a:ext cx="1069975" cy="106997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8532351" y="2958860"/>
            <a:ext cx="676396" cy="584775"/>
          </a:xfrm>
          <a:prstGeom prst="rect">
            <a:avLst/>
          </a:prstGeom>
          <a:noFill/>
        </p:spPr>
        <p:txBody>
          <a:bodyPr wrap="square" rtlCol="0">
            <a:spAutoFit/>
          </a:bodyPr>
          <a:lstStyle/>
          <a:p>
            <a:r>
              <a:rPr lang="en-US" sz="4800" baseline="-25000" dirty="0"/>
              <a:t>+</a:t>
            </a:r>
          </a:p>
        </p:txBody>
      </p:sp>
      <p:sp>
        <p:nvSpPr>
          <p:cNvPr id="28" name="Rectangle 27"/>
          <p:cNvSpPr/>
          <p:nvPr/>
        </p:nvSpPr>
        <p:spPr>
          <a:xfrm>
            <a:off x="1829192" y="3203451"/>
            <a:ext cx="1475117" cy="543517"/>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Information</a:t>
            </a:r>
          </a:p>
        </p:txBody>
      </p:sp>
      <p:sp>
        <p:nvSpPr>
          <p:cNvPr id="39" name="Right Arrow 38"/>
          <p:cNvSpPr/>
          <p:nvPr/>
        </p:nvSpPr>
        <p:spPr>
          <a:xfrm rot="1543072">
            <a:off x="7949908" y="2369818"/>
            <a:ext cx="542238" cy="24183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rot="19483094">
            <a:off x="7947463" y="3594489"/>
            <a:ext cx="560325" cy="23597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p:cNvSpPr/>
          <p:nvPr/>
        </p:nvSpPr>
        <p:spPr>
          <a:xfrm>
            <a:off x="9384163" y="3208992"/>
            <a:ext cx="736607" cy="2759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134104" y="5896233"/>
            <a:ext cx="1027467" cy="369332"/>
          </a:xfrm>
          <a:prstGeom prst="rect">
            <a:avLst/>
          </a:prstGeom>
          <a:noFill/>
        </p:spPr>
        <p:txBody>
          <a:bodyPr wrap="square" rtlCol="0">
            <a:spAutoFit/>
          </a:bodyPr>
          <a:lstStyle/>
          <a:p>
            <a:r>
              <a:rPr lang="en-US" dirty="0"/>
              <a:t>WRITER</a:t>
            </a:r>
          </a:p>
        </p:txBody>
      </p:sp>
      <p:sp>
        <p:nvSpPr>
          <p:cNvPr id="43" name="TextBox 42"/>
          <p:cNvSpPr txBox="1"/>
          <p:nvPr/>
        </p:nvSpPr>
        <p:spPr>
          <a:xfrm>
            <a:off x="10637499" y="4726704"/>
            <a:ext cx="1128931" cy="369332"/>
          </a:xfrm>
          <a:prstGeom prst="rect">
            <a:avLst/>
          </a:prstGeom>
          <a:noFill/>
        </p:spPr>
        <p:txBody>
          <a:bodyPr wrap="square" rtlCol="0">
            <a:spAutoFit/>
          </a:bodyPr>
          <a:lstStyle/>
          <a:p>
            <a:r>
              <a:rPr lang="en-US" dirty="0"/>
              <a:t>READER</a:t>
            </a:r>
          </a:p>
        </p:txBody>
      </p:sp>
      <p:sp>
        <p:nvSpPr>
          <p:cNvPr id="44" name="TextBox 43"/>
          <p:cNvSpPr txBox="1"/>
          <p:nvPr/>
        </p:nvSpPr>
        <p:spPr>
          <a:xfrm>
            <a:off x="3925020" y="4726704"/>
            <a:ext cx="2865034" cy="369332"/>
          </a:xfrm>
          <a:prstGeom prst="rect">
            <a:avLst/>
          </a:prstGeom>
          <a:noFill/>
        </p:spPr>
        <p:txBody>
          <a:bodyPr wrap="square" rtlCol="0">
            <a:spAutoFit/>
          </a:bodyPr>
          <a:lstStyle/>
          <a:p>
            <a:r>
              <a:rPr lang="en-US" dirty="0"/>
              <a:t>REVIEWER COMMUNITY</a:t>
            </a:r>
          </a:p>
        </p:txBody>
      </p:sp>
      <p:pic>
        <p:nvPicPr>
          <p:cNvPr id="50" name="Picture 49" descr="http://www.pvhc.net/img17/llmdgybqholdmajkxzjv.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62563" y="3871487"/>
            <a:ext cx="701040" cy="670560"/>
          </a:xfrm>
          <a:prstGeom prst="rect">
            <a:avLst/>
          </a:prstGeom>
          <a:noFill/>
          <a:extLst/>
        </p:spPr>
      </p:pic>
      <p:pic>
        <p:nvPicPr>
          <p:cNvPr id="51" name="Picture 50" descr="people icon എന്നതിനുള്ള ചിത്രം"/>
          <p:cNvPicPr/>
          <p:nvPr/>
        </p:nvPicPr>
        <p:blipFill>
          <a:blip r:embed="rId9">
            <a:extLst>
              <a:ext uri="{28A0092B-C50C-407E-A947-70E740481C1C}">
                <a14:useLocalDpi xmlns:a14="http://schemas.microsoft.com/office/drawing/2010/main" val="0"/>
              </a:ext>
            </a:extLst>
          </a:blip>
          <a:srcRect/>
          <a:stretch>
            <a:fillRect/>
          </a:stretch>
        </p:blipFill>
        <p:spPr bwMode="auto">
          <a:xfrm>
            <a:off x="10296186" y="2652106"/>
            <a:ext cx="1470244" cy="1305587"/>
          </a:xfrm>
          <a:prstGeom prst="rect">
            <a:avLst/>
          </a:prstGeom>
          <a:noFill/>
          <a:ln>
            <a:noFill/>
          </a:ln>
        </p:spPr>
      </p:pic>
      <p:sp>
        <p:nvSpPr>
          <p:cNvPr id="2" name="TextBox 1"/>
          <p:cNvSpPr txBox="1"/>
          <p:nvPr/>
        </p:nvSpPr>
        <p:spPr>
          <a:xfrm>
            <a:off x="1410358" y="1941150"/>
            <a:ext cx="1364856" cy="369332"/>
          </a:xfrm>
          <a:prstGeom prst="rect">
            <a:avLst/>
          </a:prstGeom>
          <a:noFill/>
        </p:spPr>
        <p:txBody>
          <a:bodyPr wrap="square" rtlCol="0">
            <a:spAutoFit/>
          </a:bodyPr>
          <a:lstStyle/>
          <a:p>
            <a:r>
              <a:rPr lang="en-US" dirty="0"/>
              <a:t>WWW</a:t>
            </a:r>
          </a:p>
        </p:txBody>
      </p:sp>
      <p:grpSp>
        <p:nvGrpSpPr>
          <p:cNvPr id="30" name="Group 29"/>
          <p:cNvGrpSpPr/>
          <p:nvPr/>
        </p:nvGrpSpPr>
        <p:grpSpPr>
          <a:xfrm>
            <a:off x="4143731" y="1117269"/>
            <a:ext cx="5947779" cy="590499"/>
            <a:chOff x="6594088" y="1018051"/>
            <a:chExt cx="2147730" cy="651933"/>
          </a:xfrm>
        </p:grpSpPr>
        <p:sp>
          <p:nvSpPr>
            <p:cNvPr id="31" name="Text Placeholder 7">
              <a:extLst>
                <a:ext uri="{FF2B5EF4-FFF2-40B4-BE49-F238E27FC236}">
                  <a16:creationId xmlns:a16="http://schemas.microsoft.com/office/drawing/2014/main" id="{27B08FA7-5F99-4E64-B82B-ACE33B304189}"/>
                </a:ext>
              </a:extLst>
            </p:cNvPr>
            <p:cNvSpPr txBox="1">
              <a:spLocks/>
            </p:cNvSpPr>
            <p:nvPr/>
          </p:nvSpPr>
          <p:spPr>
            <a:xfrm>
              <a:off x="6607611" y="1018051"/>
              <a:ext cx="2134207" cy="651933"/>
            </a:xfrm>
            <a:prstGeom prst="rect">
              <a:avLst/>
            </a:prstGeom>
          </p:spPr>
          <p:txBody>
            <a:bodyPr vert="horz" lIns="91440" tIns="45720" rIns="91440" bIns="45720" rtlCol="0" anchor="b"/>
            <a:lstStyle>
              <a:defPPr>
                <a:defRPr lang="en-US"/>
              </a:defPPr>
              <a:lvl1pPr marL="0" algn="ctr" defTabSz="457200" rtl="0" eaLnBrk="1" latinLnBrk="0" hangingPunct="1">
                <a:defRPr sz="28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dirty="0">
                  <a:solidFill>
                    <a:schemeClr val="bg2">
                      <a:lumMod val="50000"/>
                    </a:schemeClr>
                  </a:solidFill>
                </a:rPr>
                <a:t>How TruthChain works</a:t>
              </a:r>
            </a:p>
          </p:txBody>
        </p:sp>
        <p:sp>
          <p:nvSpPr>
            <p:cNvPr id="32" name="Rectangle 31">
              <a:extLst>
                <a:ext uri="{FF2B5EF4-FFF2-40B4-BE49-F238E27FC236}">
                  <a16:creationId xmlns:a16="http://schemas.microsoft.com/office/drawing/2014/main" id="{1DADFAC2-2EDE-4F6E-9962-030B9DE75423}"/>
                </a:ext>
              </a:extLst>
            </p:cNvPr>
            <p:cNvSpPr/>
            <p:nvPr/>
          </p:nvSpPr>
          <p:spPr>
            <a:xfrm>
              <a:off x="6594088" y="1181051"/>
              <a:ext cx="41426" cy="443346"/>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accent3">
                    <a:lumMod val="75000"/>
                  </a:schemeClr>
                </a:solidFill>
                <a:effectLst/>
                <a:uLnTx/>
                <a:uFillTx/>
                <a:latin typeface="Calibri" panose="020F0502020204030204"/>
                <a:ea typeface="+mn-ea"/>
                <a:cs typeface="+mn-cs"/>
              </a:endParaRPr>
            </a:p>
          </p:txBody>
        </p:sp>
      </p:grpSp>
      <p:sp>
        <p:nvSpPr>
          <p:cNvPr id="33" name="Arrow: Right 32">
            <a:extLst>
              <a:ext uri="{FF2B5EF4-FFF2-40B4-BE49-F238E27FC236}">
                <a16:creationId xmlns:a16="http://schemas.microsoft.com/office/drawing/2014/main" id="{050300AE-A6F1-48EE-A286-525C956C45B9}"/>
              </a:ext>
            </a:extLst>
          </p:cNvPr>
          <p:cNvSpPr/>
          <p:nvPr/>
        </p:nvSpPr>
        <p:spPr>
          <a:xfrm>
            <a:off x="502277" y="528034"/>
            <a:ext cx="11165983" cy="257577"/>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42EC0CCB-B3A2-4DCB-931A-99D38488AAAE}"/>
              </a:ext>
            </a:extLst>
          </p:cNvPr>
          <p:cNvSpPr/>
          <p:nvPr/>
        </p:nvSpPr>
        <p:spPr>
          <a:xfrm>
            <a:off x="513006" y="525889"/>
            <a:ext cx="3994600" cy="2829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A94949C-C3DE-4008-9177-2972E476E95B}"/>
              </a:ext>
            </a:extLst>
          </p:cNvPr>
          <p:cNvSpPr/>
          <p:nvPr/>
        </p:nvSpPr>
        <p:spPr>
          <a:xfrm>
            <a:off x="3228305" y="105057"/>
            <a:ext cx="3752045" cy="369332"/>
          </a:xfrm>
          <a:prstGeom prst="rect">
            <a:avLst/>
          </a:prstGeom>
        </p:spPr>
        <p:txBody>
          <a:bodyPr wrap="square">
            <a:spAutoFit/>
          </a:bodyPr>
          <a:lstStyle/>
          <a:p>
            <a:r>
              <a:rPr lang="en-US" b="1" dirty="0"/>
              <a:t>Use Case  NEWS Articles </a:t>
            </a:r>
          </a:p>
        </p:txBody>
      </p:sp>
    </p:spTree>
    <p:extLst>
      <p:ext uri="{BB962C8B-B14F-4D97-AF65-F5344CB8AC3E}">
        <p14:creationId xmlns:p14="http://schemas.microsoft.com/office/powerpoint/2010/main" val="1112760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11097643" y="6474365"/>
            <a:ext cx="1000448" cy="366183"/>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A85E9118-4525-4620-91B5-75B9750E007A}" type="slidenum">
              <a:rPr kumimoji="0" lang="en-US" sz="1800" b="0" i="0" u="none" strike="noStrike" kern="1200" cap="none" spc="0" normalizeH="0" baseline="0" noProof="0" smtClean="0">
                <a:ln>
                  <a:noFill/>
                </a:ln>
                <a:solidFill>
                  <a:prstClr val="white"/>
                </a:solidFill>
                <a:effectLst/>
                <a:uLnTx/>
                <a:uFillTx/>
                <a:latin typeface="Century Gothic" panose="020B0502020202020204"/>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2050" name="Picture 2" descr="Image result for mongodb">
            <a:extLst>
              <a:ext uri="{FF2B5EF4-FFF2-40B4-BE49-F238E27FC236}">
                <a16:creationId xmlns:a16="http://schemas.microsoft.com/office/drawing/2014/main" id="{24ED6F03-C0AF-440B-8C76-B8CA4EE083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63156" y="3942972"/>
            <a:ext cx="1668973" cy="1955891"/>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Down 14">
            <a:extLst>
              <a:ext uri="{FF2B5EF4-FFF2-40B4-BE49-F238E27FC236}">
                <a16:creationId xmlns:a16="http://schemas.microsoft.com/office/drawing/2014/main" id="{B7683C7F-01C0-4A81-9BA1-745811658BDD}"/>
              </a:ext>
            </a:extLst>
          </p:cNvPr>
          <p:cNvSpPr/>
          <p:nvPr/>
        </p:nvSpPr>
        <p:spPr>
          <a:xfrm>
            <a:off x="10946408" y="2109682"/>
            <a:ext cx="198897" cy="200133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8" name="Arrow: Right 17">
            <a:extLst>
              <a:ext uri="{FF2B5EF4-FFF2-40B4-BE49-F238E27FC236}">
                <a16:creationId xmlns:a16="http://schemas.microsoft.com/office/drawing/2014/main" id="{9EAE5BFF-A7AA-423D-BFA3-3DDEFBDF837E}"/>
              </a:ext>
            </a:extLst>
          </p:cNvPr>
          <p:cNvSpPr/>
          <p:nvPr/>
        </p:nvSpPr>
        <p:spPr>
          <a:xfrm>
            <a:off x="10046337" y="1968381"/>
            <a:ext cx="1061293" cy="23363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3" name="Rectangle 62">
            <a:extLst>
              <a:ext uri="{FF2B5EF4-FFF2-40B4-BE49-F238E27FC236}">
                <a16:creationId xmlns:a16="http://schemas.microsoft.com/office/drawing/2014/main" id="{14936A35-E1E2-499B-8CBD-A43D6E81BD3F}"/>
              </a:ext>
            </a:extLst>
          </p:cNvPr>
          <p:cNvSpPr/>
          <p:nvPr/>
        </p:nvSpPr>
        <p:spPr>
          <a:xfrm>
            <a:off x="5210760" y="4823374"/>
            <a:ext cx="4475792" cy="775503"/>
          </a:xfrm>
          <a:prstGeom prst="rect">
            <a:avLst/>
          </a:prstGeom>
          <a:solidFill>
            <a:schemeClr val="bg2"/>
          </a:solidFill>
          <a:ln w="12700">
            <a:noFill/>
          </a:ln>
          <a:effectLst>
            <a:outerShdw blurRad="25400" dist="12700" dir="5400000" algn="ctr" rotWithShape="0">
              <a:srgbClr val="000000">
                <a:alpha val="49000"/>
              </a:srgbClr>
            </a:outerShdw>
          </a:effectLst>
        </p:spPr>
        <p:style>
          <a:lnRef idx="2">
            <a:schemeClr val="accent6"/>
          </a:lnRef>
          <a:fillRef idx="1">
            <a:schemeClr val="lt1"/>
          </a:fillRef>
          <a:effectRef idx="0">
            <a:schemeClr val="accent6"/>
          </a:effectRef>
          <a:fontRef idx="minor">
            <a:schemeClr val="dk1"/>
          </a:fontRef>
        </p:style>
        <p:txBody>
          <a:bodyPr rtlCol="0" anchor="b"/>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endParaRPr>
          </a:p>
        </p:txBody>
      </p:sp>
      <p:pic>
        <p:nvPicPr>
          <p:cNvPr id="64" name="Picture 63">
            <a:extLst>
              <a:ext uri="{FF2B5EF4-FFF2-40B4-BE49-F238E27FC236}">
                <a16:creationId xmlns:a16="http://schemas.microsoft.com/office/drawing/2014/main" id="{FD4AFFF4-54A8-413B-8F46-07CB9F433E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0387" y="5054845"/>
            <a:ext cx="396629" cy="396629"/>
          </a:xfrm>
          <a:prstGeom prst="rect">
            <a:avLst/>
          </a:prstGeom>
          <a:ln w="3175">
            <a:noFill/>
          </a:ln>
          <a:effectLst/>
        </p:spPr>
      </p:pic>
      <p:pic>
        <p:nvPicPr>
          <p:cNvPr id="65" name="Picture 64">
            <a:extLst>
              <a:ext uri="{FF2B5EF4-FFF2-40B4-BE49-F238E27FC236}">
                <a16:creationId xmlns:a16="http://schemas.microsoft.com/office/drawing/2014/main" id="{89188039-F5F3-4AD6-9894-9E115C487F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6127" y="5048943"/>
            <a:ext cx="396629" cy="396629"/>
          </a:xfrm>
          <a:prstGeom prst="rect">
            <a:avLst/>
          </a:prstGeom>
          <a:ln w="3175">
            <a:noFill/>
          </a:ln>
          <a:effectLst/>
        </p:spPr>
      </p:pic>
      <p:grpSp>
        <p:nvGrpSpPr>
          <p:cNvPr id="66" name="Group 65">
            <a:extLst>
              <a:ext uri="{FF2B5EF4-FFF2-40B4-BE49-F238E27FC236}">
                <a16:creationId xmlns:a16="http://schemas.microsoft.com/office/drawing/2014/main" id="{E5D08FF3-74F3-4B10-8D11-8E1D7AE95862}"/>
              </a:ext>
            </a:extLst>
          </p:cNvPr>
          <p:cNvGrpSpPr/>
          <p:nvPr/>
        </p:nvGrpSpPr>
        <p:grpSpPr>
          <a:xfrm>
            <a:off x="4914203" y="393154"/>
            <a:ext cx="5151887" cy="870807"/>
            <a:chOff x="254722" y="1352889"/>
            <a:chExt cx="3714485" cy="579184"/>
          </a:xfrm>
          <a:solidFill>
            <a:schemeClr val="bg2"/>
          </a:solidFill>
          <a:effectLst>
            <a:outerShdw blurRad="25400" dist="12700" dir="5400000" algn="t" rotWithShape="0">
              <a:prstClr val="black">
                <a:alpha val="49000"/>
              </a:prstClr>
            </a:outerShdw>
          </a:effectLst>
        </p:grpSpPr>
        <p:sp>
          <p:nvSpPr>
            <p:cNvPr id="67" name="Rectangle 66">
              <a:extLst>
                <a:ext uri="{FF2B5EF4-FFF2-40B4-BE49-F238E27FC236}">
                  <a16:creationId xmlns:a16="http://schemas.microsoft.com/office/drawing/2014/main" id="{DFB69B85-B4AD-4797-91A1-59AEC903AF18}"/>
                </a:ext>
              </a:extLst>
            </p:cNvPr>
            <p:cNvSpPr/>
            <p:nvPr/>
          </p:nvSpPr>
          <p:spPr>
            <a:xfrm>
              <a:off x="254722" y="1352889"/>
              <a:ext cx="3714485" cy="517644"/>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mn-cs"/>
                </a:rPr>
                <a:t>UI</a:t>
              </a:r>
            </a:p>
          </p:txBody>
        </p:sp>
        <p:sp>
          <p:nvSpPr>
            <p:cNvPr id="68" name="Isosceles Triangle 67">
              <a:extLst>
                <a:ext uri="{FF2B5EF4-FFF2-40B4-BE49-F238E27FC236}">
                  <a16:creationId xmlns:a16="http://schemas.microsoft.com/office/drawing/2014/main" id="{59D5FFB9-1CD3-4E10-9575-1827C1985649}"/>
                </a:ext>
              </a:extLst>
            </p:cNvPr>
            <p:cNvSpPr/>
            <p:nvPr/>
          </p:nvSpPr>
          <p:spPr>
            <a:xfrm flipV="1">
              <a:off x="3762303" y="1835780"/>
              <a:ext cx="111700" cy="9629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grpSp>
      <p:sp>
        <p:nvSpPr>
          <p:cNvPr id="69" name="Rounded Rectangle 26">
            <a:extLst>
              <a:ext uri="{FF2B5EF4-FFF2-40B4-BE49-F238E27FC236}">
                <a16:creationId xmlns:a16="http://schemas.microsoft.com/office/drawing/2014/main" id="{A016F145-28B9-48A8-A99E-1E325D0ECA01}"/>
              </a:ext>
            </a:extLst>
          </p:cNvPr>
          <p:cNvSpPr/>
          <p:nvPr/>
        </p:nvSpPr>
        <p:spPr>
          <a:xfrm>
            <a:off x="5013171" y="797881"/>
            <a:ext cx="1124530" cy="309087"/>
          </a:xfrm>
          <a:prstGeom prst="roundRect">
            <a:avLst/>
          </a:prstGeom>
          <a:solidFill>
            <a:schemeClr val="bg1"/>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13C41"/>
                </a:solidFill>
                <a:effectLst/>
                <a:uLnTx/>
                <a:uFillTx/>
                <a:latin typeface="Segoe UI Light" panose="020B0502040204020203" pitchFamily="34" charset="0"/>
                <a:ea typeface="+mn-ea"/>
                <a:cs typeface="+mn-cs"/>
              </a:rPr>
              <a:t>HTML</a:t>
            </a:r>
          </a:p>
        </p:txBody>
      </p:sp>
      <p:sp>
        <p:nvSpPr>
          <p:cNvPr id="70" name="Rounded Rectangle 27">
            <a:extLst>
              <a:ext uri="{FF2B5EF4-FFF2-40B4-BE49-F238E27FC236}">
                <a16:creationId xmlns:a16="http://schemas.microsoft.com/office/drawing/2014/main" id="{28334272-A615-4550-AA3F-34D7194EB152}"/>
              </a:ext>
            </a:extLst>
          </p:cNvPr>
          <p:cNvSpPr/>
          <p:nvPr/>
        </p:nvSpPr>
        <p:spPr>
          <a:xfrm>
            <a:off x="8860262" y="437827"/>
            <a:ext cx="1126760" cy="322807"/>
          </a:xfrm>
          <a:prstGeom prst="round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ea typeface="+mn-ea"/>
                <a:cs typeface="+mn-cs"/>
              </a:rPr>
              <a:t>Bootstrap</a:t>
            </a:r>
            <a:endParaRPr kumimoji="0" lang="en-US" sz="1200" b="0" i="0" u="none" strike="noStrike" kern="1200" cap="none" spc="0" normalizeH="0" baseline="0" noProof="0" dirty="0">
              <a:ln>
                <a:noFill/>
              </a:ln>
              <a:solidFill>
                <a:srgbClr val="313C41"/>
              </a:solidFill>
              <a:effectLst/>
              <a:uLnTx/>
              <a:uFillTx/>
              <a:latin typeface="Segoe UI Light" panose="020B0502040204020203" pitchFamily="34" charset="0"/>
              <a:ea typeface="+mn-ea"/>
              <a:cs typeface="+mn-cs"/>
            </a:endParaRPr>
          </a:p>
        </p:txBody>
      </p:sp>
      <p:pic>
        <p:nvPicPr>
          <p:cNvPr id="71" name="Picture 70">
            <a:extLst>
              <a:ext uri="{FF2B5EF4-FFF2-40B4-BE49-F238E27FC236}">
                <a16:creationId xmlns:a16="http://schemas.microsoft.com/office/drawing/2014/main" id="{BD6B3C4F-92B5-4F17-91E0-4A43AE6C19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26341" y="5057812"/>
            <a:ext cx="396629" cy="396629"/>
          </a:xfrm>
          <a:prstGeom prst="rect">
            <a:avLst/>
          </a:prstGeom>
          <a:ln w="3175">
            <a:noFill/>
          </a:ln>
          <a:effectLst/>
        </p:spPr>
      </p:pic>
      <p:pic>
        <p:nvPicPr>
          <p:cNvPr id="72" name="Picture 71">
            <a:extLst>
              <a:ext uri="{FF2B5EF4-FFF2-40B4-BE49-F238E27FC236}">
                <a16:creationId xmlns:a16="http://schemas.microsoft.com/office/drawing/2014/main" id="{74639009-8B05-42AA-8934-0AEEEB5232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373" y="5048943"/>
            <a:ext cx="405569" cy="405569"/>
          </a:xfrm>
          <a:prstGeom prst="rect">
            <a:avLst/>
          </a:prstGeom>
          <a:ln w="3175">
            <a:noFill/>
          </a:ln>
          <a:effectLst/>
        </p:spPr>
      </p:pic>
      <p:pic>
        <p:nvPicPr>
          <p:cNvPr id="73" name="Picture 72">
            <a:extLst>
              <a:ext uri="{FF2B5EF4-FFF2-40B4-BE49-F238E27FC236}">
                <a16:creationId xmlns:a16="http://schemas.microsoft.com/office/drawing/2014/main" id="{4F86B2C2-B6B3-4BBC-AC53-4649498C15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7653" y="5037933"/>
            <a:ext cx="398816" cy="398816"/>
          </a:xfrm>
          <a:prstGeom prst="rect">
            <a:avLst/>
          </a:prstGeom>
          <a:ln w="3175">
            <a:noFill/>
          </a:ln>
          <a:effectLst/>
        </p:spPr>
      </p:pic>
      <p:pic>
        <p:nvPicPr>
          <p:cNvPr id="74" name="Picture 73">
            <a:extLst>
              <a:ext uri="{FF2B5EF4-FFF2-40B4-BE49-F238E27FC236}">
                <a16:creationId xmlns:a16="http://schemas.microsoft.com/office/drawing/2014/main" id="{8424F04F-F1B6-4389-8E22-7CDBD488BA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0261" y="5027974"/>
            <a:ext cx="374538" cy="405878"/>
          </a:xfrm>
          <a:prstGeom prst="rect">
            <a:avLst/>
          </a:prstGeom>
          <a:ln w="3175">
            <a:noFill/>
          </a:ln>
          <a:effectLst/>
        </p:spPr>
      </p:pic>
      <p:sp>
        <p:nvSpPr>
          <p:cNvPr id="75" name="Rectangle 74">
            <a:extLst>
              <a:ext uri="{FF2B5EF4-FFF2-40B4-BE49-F238E27FC236}">
                <a16:creationId xmlns:a16="http://schemas.microsoft.com/office/drawing/2014/main" id="{47CFD53F-2413-4B9C-9CF2-31674B2927D5}"/>
              </a:ext>
            </a:extLst>
          </p:cNvPr>
          <p:cNvSpPr/>
          <p:nvPr/>
        </p:nvSpPr>
        <p:spPr>
          <a:xfrm>
            <a:off x="4910292" y="3205437"/>
            <a:ext cx="5076729" cy="2874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6" name="Rectangle 75">
            <a:extLst>
              <a:ext uri="{FF2B5EF4-FFF2-40B4-BE49-F238E27FC236}">
                <a16:creationId xmlns:a16="http://schemas.microsoft.com/office/drawing/2014/main" id="{A40AFCD8-E5DE-46C5-BE53-4B0B396DBF9D}"/>
              </a:ext>
            </a:extLst>
          </p:cNvPr>
          <p:cNvSpPr/>
          <p:nvPr/>
        </p:nvSpPr>
        <p:spPr>
          <a:xfrm>
            <a:off x="5966664" y="4039967"/>
            <a:ext cx="3088244" cy="412189"/>
          </a:xfrm>
          <a:prstGeom prst="rect">
            <a:avLst/>
          </a:prstGeom>
          <a:solidFill>
            <a:schemeClr val="accent6">
              <a:lumMod val="40000"/>
              <a:lumOff val="60000"/>
            </a:schemeClr>
          </a:solidFill>
          <a:ln w="12700">
            <a:noFill/>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mn-cs"/>
              </a:rPr>
              <a:t>EVM(Ethereum Virtual Machine </a:t>
            </a:r>
          </a:p>
        </p:txBody>
      </p:sp>
      <p:sp>
        <p:nvSpPr>
          <p:cNvPr id="77" name="Flowchart: Alternate Process 76">
            <a:extLst>
              <a:ext uri="{FF2B5EF4-FFF2-40B4-BE49-F238E27FC236}">
                <a16:creationId xmlns:a16="http://schemas.microsoft.com/office/drawing/2014/main" id="{A6CE38B4-1057-4C8E-BBBC-40276208DF59}"/>
              </a:ext>
            </a:extLst>
          </p:cNvPr>
          <p:cNvSpPr/>
          <p:nvPr/>
        </p:nvSpPr>
        <p:spPr>
          <a:xfrm>
            <a:off x="5310220" y="4002908"/>
            <a:ext cx="4191224" cy="497545"/>
          </a:xfrm>
          <a:prstGeom prst="flowChartAlternateProcess">
            <a:avLst/>
          </a:pr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cxnSp>
        <p:nvCxnSpPr>
          <p:cNvPr id="78" name="Straight Arrow Connector 77">
            <a:extLst>
              <a:ext uri="{FF2B5EF4-FFF2-40B4-BE49-F238E27FC236}">
                <a16:creationId xmlns:a16="http://schemas.microsoft.com/office/drawing/2014/main" id="{43EA5529-6B3D-4DE2-AFD9-02FEAA610E55}"/>
              </a:ext>
            </a:extLst>
          </p:cNvPr>
          <p:cNvCxnSpPr/>
          <p:nvPr/>
        </p:nvCxnSpPr>
        <p:spPr>
          <a:xfrm>
            <a:off x="5872270" y="4596769"/>
            <a:ext cx="345" cy="385336"/>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CD11EA8-637B-4CF5-A52B-FE76BAD273BE}"/>
              </a:ext>
            </a:extLst>
          </p:cNvPr>
          <p:cNvCxnSpPr/>
          <p:nvPr/>
        </p:nvCxnSpPr>
        <p:spPr>
          <a:xfrm>
            <a:off x="6449017" y="4592496"/>
            <a:ext cx="345" cy="385336"/>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2779C87-D417-4AA1-A471-DFDF5462494A}"/>
              </a:ext>
            </a:extLst>
          </p:cNvPr>
          <p:cNvCxnSpPr/>
          <p:nvPr/>
        </p:nvCxnSpPr>
        <p:spPr>
          <a:xfrm>
            <a:off x="9069874" y="4572491"/>
            <a:ext cx="345" cy="385336"/>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4EAE1C3-0815-4D18-9FC2-1BC2C46A2831}"/>
              </a:ext>
            </a:extLst>
          </p:cNvPr>
          <p:cNvCxnSpPr/>
          <p:nvPr/>
        </p:nvCxnSpPr>
        <p:spPr>
          <a:xfrm>
            <a:off x="8361874" y="4617181"/>
            <a:ext cx="345" cy="385336"/>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3A6EC086-81EE-4DA5-8290-42C6A16C772F}"/>
              </a:ext>
            </a:extLst>
          </p:cNvPr>
          <p:cNvCxnSpPr/>
          <p:nvPr/>
        </p:nvCxnSpPr>
        <p:spPr>
          <a:xfrm>
            <a:off x="7670157" y="4611164"/>
            <a:ext cx="345" cy="385336"/>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B0EE6C1-9734-4C27-B7D9-4C58B62E100E}"/>
              </a:ext>
            </a:extLst>
          </p:cNvPr>
          <p:cNvCxnSpPr/>
          <p:nvPr/>
        </p:nvCxnSpPr>
        <p:spPr>
          <a:xfrm>
            <a:off x="7022663" y="4605950"/>
            <a:ext cx="345" cy="385336"/>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27">
            <a:extLst>
              <a:ext uri="{FF2B5EF4-FFF2-40B4-BE49-F238E27FC236}">
                <a16:creationId xmlns:a16="http://schemas.microsoft.com/office/drawing/2014/main" id="{74956E09-AF82-42E9-80FA-015D260EB60A}"/>
              </a:ext>
            </a:extLst>
          </p:cNvPr>
          <p:cNvSpPr/>
          <p:nvPr/>
        </p:nvSpPr>
        <p:spPr>
          <a:xfrm>
            <a:off x="7976960" y="797666"/>
            <a:ext cx="1265023" cy="310382"/>
          </a:xfrm>
          <a:prstGeom prst="round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ea typeface="+mn-ea"/>
                <a:cs typeface="+mn-cs"/>
              </a:rPr>
              <a:t>Handlebars</a:t>
            </a:r>
            <a:r>
              <a:rPr kumimoji="0" lang="en-US" sz="1200" b="0" i="0" u="none" strike="noStrike" kern="1200" cap="none" spc="0" normalizeH="0" baseline="0" noProof="0" dirty="0">
                <a:ln>
                  <a:noFill/>
                </a:ln>
                <a:solidFill>
                  <a:srgbClr val="313C41"/>
                </a:solidFill>
                <a:effectLst/>
                <a:uLnTx/>
                <a:uFillTx/>
                <a:latin typeface="Segoe UI Light" panose="020B0502040204020203" pitchFamily="34" charset="0"/>
                <a:ea typeface="+mn-ea"/>
                <a:cs typeface="+mn-cs"/>
              </a:rPr>
              <a:t> JS</a:t>
            </a:r>
          </a:p>
        </p:txBody>
      </p:sp>
      <p:sp>
        <p:nvSpPr>
          <p:cNvPr id="85" name="Rounded Rectangle 27">
            <a:extLst>
              <a:ext uri="{FF2B5EF4-FFF2-40B4-BE49-F238E27FC236}">
                <a16:creationId xmlns:a16="http://schemas.microsoft.com/office/drawing/2014/main" id="{231F2546-E5BD-4EE7-8314-23D654F97501}"/>
              </a:ext>
            </a:extLst>
          </p:cNvPr>
          <p:cNvSpPr/>
          <p:nvPr/>
        </p:nvSpPr>
        <p:spPr>
          <a:xfrm>
            <a:off x="5485362" y="431783"/>
            <a:ext cx="1147394" cy="286006"/>
          </a:xfrm>
          <a:prstGeom prst="round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Segoe UI Light" panose="020B0502040204020203" pitchFamily="34" charset="0"/>
                <a:ea typeface="+mn-ea"/>
                <a:cs typeface="+mn-cs"/>
              </a:rPr>
              <a:t>CSS</a:t>
            </a:r>
          </a:p>
        </p:txBody>
      </p:sp>
      <p:sp>
        <p:nvSpPr>
          <p:cNvPr id="86" name="Rectangle 85">
            <a:extLst>
              <a:ext uri="{FF2B5EF4-FFF2-40B4-BE49-F238E27FC236}">
                <a16:creationId xmlns:a16="http://schemas.microsoft.com/office/drawing/2014/main" id="{1A1583FB-2A0E-433F-A173-E7492334513B}"/>
              </a:ext>
            </a:extLst>
          </p:cNvPr>
          <p:cNvSpPr/>
          <p:nvPr/>
        </p:nvSpPr>
        <p:spPr>
          <a:xfrm>
            <a:off x="4900953" y="1685884"/>
            <a:ext cx="5132667" cy="932274"/>
          </a:xfrm>
          <a:prstGeom prst="rect">
            <a:avLst/>
          </a:prstGeom>
          <a:solidFill>
            <a:schemeClr val="bg2"/>
          </a:solidFill>
          <a:ln w="12700">
            <a:noFill/>
          </a:ln>
          <a:effectLst>
            <a:outerShdw blurRad="25400" dist="12700" dir="5400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dirty="0">
              <a:ln>
                <a:noFill/>
              </a:ln>
              <a:solidFill>
                <a:srgbClr val="313C41"/>
              </a:solidFill>
              <a:effectLst/>
              <a:uLnTx/>
              <a:uFillTx/>
              <a:latin typeface="Segoe UI Light" panose="020B0502040204020203" pitchFamily="34" charset="0"/>
              <a:ea typeface="+mn-ea"/>
              <a:cs typeface="+mn-cs"/>
            </a:endParaRPr>
          </a:p>
        </p:txBody>
      </p:sp>
      <p:sp>
        <p:nvSpPr>
          <p:cNvPr id="88" name="TextBox 87">
            <a:extLst>
              <a:ext uri="{FF2B5EF4-FFF2-40B4-BE49-F238E27FC236}">
                <a16:creationId xmlns:a16="http://schemas.microsoft.com/office/drawing/2014/main" id="{3B3B3615-E067-44CF-B9CD-B005199E8F46}"/>
              </a:ext>
            </a:extLst>
          </p:cNvPr>
          <p:cNvSpPr txBox="1"/>
          <p:nvPr/>
        </p:nvSpPr>
        <p:spPr>
          <a:xfrm>
            <a:off x="5560826" y="5651320"/>
            <a:ext cx="4282989" cy="369332"/>
          </a:xfrm>
          <a:prstGeom prst="rect">
            <a:avLst/>
          </a:prstGeom>
          <a:noFill/>
          <a:effectLst/>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entury Gothic" panose="020B0502020202020204"/>
                <a:ea typeface="+mn-ea"/>
                <a:cs typeface="+mn-cs"/>
              </a:rPr>
              <a:t>Blockchain</a:t>
            </a:r>
            <a:endParaRPr kumimoji="0" lang="en-US" sz="2667" b="0" i="0" u="none" strike="noStrike" kern="1200" cap="none" spc="0" normalizeH="0" baseline="0" noProof="0" dirty="0">
              <a:ln>
                <a:noFill/>
              </a:ln>
              <a:solidFill>
                <a:srgbClr val="FF0000"/>
              </a:solidFill>
              <a:effectLst/>
              <a:uLnTx/>
              <a:uFillTx/>
              <a:latin typeface="Segoe UI Light" panose="020B0502040204020203" pitchFamily="34" charset="0"/>
              <a:ea typeface="+mn-ea"/>
              <a:cs typeface="+mn-cs"/>
            </a:endParaRPr>
          </a:p>
        </p:txBody>
      </p:sp>
      <p:sp>
        <p:nvSpPr>
          <p:cNvPr id="89" name="TextBox 88">
            <a:extLst>
              <a:ext uri="{FF2B5EF4-FFF2-40B4-BE49-F238E27FC236}">
                <a16:creationId xmlns:a16="http://schemas.microsoft.com/office/drawing/2014/main" id="{A089A5BE-5002-4B1E-94CB-DE9BF4D115F7}"/>
              </a:ext>
            </a:extLst>
          </p:cNvPr>
          <p:cNvSpPr txBox="1"/>
          <p:nvPr/>
        </p:nvSpPr>
        <p:spPr>
          <a:xfrm>
            <a:off x="5572498" y="5392943"/>
            <a:ext cx="628698"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entury Gothic" panose="020B0502020202020204"/>
                <a:ea typeface="+mn-ea"/>
                <a:cs typeface="+mn-cs"/>
              </a:rPr>
              <a:t>Block1</a:t>
            </a:r>
          </a:p>
        </p:txBody>
      </p:sp>
      <p:sp>
        <p:nvSpPr>
          <p:cNvPr id="90" name="TextBox 89">
            <a:extLst>
              <a:ext uri="{FF2B5EF4-FFF2-40B4-BE49-F238E27FC236}">
                <a16:creationId xmlns:a16="http://schemas.microsoft.com/office/drawing/2014/main" id="{DEBA4EDD-288A-402E-A210-6E4E9218C097}"/>
              </a:ext>
            </a:extLst>
          </p:cNvPr>
          <p:cNvSpPr txBox="1"/>
          <p:nvPr/>
        </p:nvSpPr>
        <p:spPr>
          <a:xfrm>
            <a:off x="6137701" y="5392943"/>
            <a:ext cx="628698"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entury Gothic" panose="020B0502020202020204"/>
                <a:ea typeface="+mn-ea"/>
                <a:cs typeface="+mn-cs"/>
              </a:rPr>
              <a:t>Block2</a:t>
            </a:r>
          </a:p>
        </p:txBody>
      </p:sp>
      <p:sp>
        <p:nvSpPr>
          <p:cNvPr id="91" name="TextBox 90">
            <a:extLst>
              <a:ext uri="{FF2B5EF4-FFF2-40B4-BE49-F238E27FC236}">
                <a16:creationId xmlns:a16="http://schemas.microsoft.com/office/drawing/2014/main" id="{E1BC8042-CFB6-45D8-BC1F-CB65EC8CB229}"/>
              </a:ext>
            </a:extLst>
          </p:cNvPr>
          <p:cNvSpPr txBox="1"/>
          <p:nvPr/>
        </p:nvSpPr>
        <p:spPr>
          <a:xfrm>
            <a:off x="6711060" y="5398654"/>
            <a:ext cx="628698"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entury Gothic" panose="020B0502020202020204"/>
                <a:ea typeface="+mn-ea"/>
                <a:cs typeface="+mn-cs"/>
              </a:rPr>
              <a:t>Block3</a:t>
            </a:r>
          </a:p>
        </p:txBody>
      </p:sp>
      <p:sp>
        <p:nvSpPr>
          <p:cNvPr id="92" name="TextBox 91">
            <a:extLst>
              <a:ext uri="{FF2B5EF4-FFF2-40B4-BE49-F238E27FC236}">
                <a16:creationId xmlns:a16="http://schemas.microsoft.com/office/drawing/2014/main" id="{B0E102C6-AD73-464B-8E64-16D711D37A47}"/>
              </a:ext>
            </a:extLst>
          </p:cNvPr>
          <p:cNvSpPr txBox="1"/>
          <p:nvPr/>
        </p:nvSpPr>
        <p:spPr>
          <a:xfrm>
            <a:off x="7357024" y="5408784"/>
            <a:ext cx="628698"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entury Gothic" panose="020B0502020202020204"/>
                <a:ea typeface="+mn-ea"/>
                <a:cs typeface="+mn-cs"/>
              </a:rPr>
              <a:t>Block4</a:t>
            </a:r>
          </a:p>
        </p:txBody>
      </p:sp>
      <p:sp>
        <p:nvSpPr>
          <p:cNvPr id="93" name="TextBox 92">
            <a:extLst>
              <a:ext uri="{FF2B5EF4-FFF2-40B4-BE49-F238E27FC236}">
                <a16:creationId xmlns:a16="http://schemas.microsoft.com/office/drawing/2014/main" id="{6BD1F5E8-393A-4044-8432-E3BC7EBD9C63}"/>
              </a:ext>
            </a:extLst>
          </p:cNvPr>
          <p:cNvSpPr txBox="1"/>
          <p:nvPr/>
        </p:nvSpPr>
        <p:spPr>
          <a:xfrm>
            <a:off x="8080739" y="5397003"/>
            <a:ext cx="628698"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entury Gothic" panose="020B0502020202020204"/>
                <a:ea typeface="+mn-ea"/>
                <a:cs typeface="+mn-cs"/>
              </a:rPr>
              <a:t>Block5</a:t>
            </a:r>
          </a:p>
        </p:txBody>
      </p:sp>
      <p:sp>
        <p:nvSpPr>
          <p:cNvPr id="94" name="TextBox 93">
            <a:extLst>
              <a:ext uri="{FF2B5EF4-FFF2-40B4-BE49-F238E27FC236}">
                <a16:creationId xmlns:a16="http://schemas.microsoft.com/office/drawing/2014/main" id="{3A472F78-FA8D-44DA-9DCC-B8B27D30205E}"/>
              </a:ext>
            </a:extLst>
          </p:cNvPr>
          <p:cNvSpPr txBox="1"/>
          <p:nvPr/>
        </p:nvSpPr>
        <p:spPr>
          <a:xfrm>
            <a:off x="8690523" y="5385560"/>
            <a:ext cx="692818" cy="2616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entury Gothic" panose="020B0502020202020204"/>
                <a:ea typeface="+mn-ea"/>
                <a:cs typeface="+mn-cs"/>
              </a:rPr>
              <a:t>Block N</a:t>
            </a:r>
          </a:p>
        </p:txBody>
      </p:sp>
      <p:sp>
        <p:nvSpPr>
          <p:cNvPr id="96" name="TextBox 95">
            <a:extLst>
              <a:ext uri="{FF2B5EF4-FFF2-40B4-BE49-F238E27FC236}">
                <a16:creationId xmlns:a16="http://schemas.microsoft.com/office/drawing/2014/main" id="{555C335B-BFEC-4A66-A842-96526721F7C4}"/>
              </a:ext>
            </a:extLst>
          </p:cNvPr>
          <p:cNvSpPr txBox="1"/>
          <p:nvPr/>
        </p:nvSpPr>
        <p:spPr>
          <a:xfrm>
            <a:off x="7670157" y="3443189"/>
            <a:ext cx="64793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RPC</a:t>
            </a:r>
          </a:p>
        </p:txBody>
      </p:sp>
      <p:sp>
        <p:nvSpPr>
          <p:cNvPr id="97" name="TextBox 96">
            <a:extLst>
              <a:ext uri="{FF2B5EF4-FFF2-40B4-BE49-F238E27FC236}">
                <a16:creationId xmlns:a16="http://schemas.microsoft.com/office/drawing/2014/main" id="{4A7789AC-21DA-47FE-99C7-3B6244D5A2AA}"/>
              </a:ext>
            </a:extLst>
          </p:cNvPr>
          <p:cNvSpPr txBox="1"/>
          <p:nvPr/>
        </p:nvSpPr>
        <p:spPr>
          <a:xfrm>
            <a:off x="7480134" y="1925998"/>
            <a:ext cx="2066533" cy="400110"/>
          </a:xfrm>
          <a:prstGeom prst="rect">
            <a:avLst/>
          </a:prstGeom>
          <a:noFill/>
          <a:effectLst/>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13C41"/>
                </a:solidFill>
                <a:effectLst/>
                <a:uLnTx/>
                <a:uFillTx/>
                <a:latin typeface="Segoe UI Light" panose="020B0502040204020203" pitchFamily="34" charset="0"/>
                <a:ea typeface="+mn-ea"/>
                <a:cs typeface="+mn-cs"/>
              </a:rPr>
              <a:t>NLTK-Python</a:t>
            </a:r>
          </a:p>
        </p:txBody>
      </p:sp>
      <p:sp>
        <p:nvSpPr>
          <p:cNvPr id="53" name="Rectangle 52">
            <a:extLst>
              <a:ext uri="{FF2B5EF4-FFF2-40B4-BE49-F238E27FC236}">
                <a16:creationId xmlns:a16="http://schemas.microsoft.com/office/drawing/2014/main" id="{8DAFD642-6C5E-4D18-8929-F2C46078C300}"/>
              </a:ext>
            </a:extLst>
          </p:cNvPr>
          <p:cNvSpPr/>
          <p:nvPr/>
        </p:nvSpPr>
        <p:spPr>
          <a:xfrm>
            <a:off x="5843054" y="4111016"/>
            <a:ext cx="58431" cy="306885"/>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F7A24">
                  <a:lumMod val="75000"/>
                </a:srgbClr>
              </a:solidFill>
              <a:effectLst/>
              <a:uLnTx/>
              <a:uFillTx/>
              <a:latin typeface="Calibri" panose="020F0502020204030204"/>
              <a:ea typeface="+mn-ea"/>
              <a:cs typeface="+mn-cs"/>
            </a:endParaRPr>
          </a:p>
        </p:txBody>
      </p:sp>
      <p:sp>
        <p:nvSpPr>
          <p:cNvPr id="59" name="TextBox 58">
            <a:extLst/>
          </p:cNvPr>
          <p:cNvSpPr txBox="1"/>
          <p:nvPr/>
        </p:nvSpPr>
        <p:spPr>
          <a:xfrm>
            <a:off x="8917430" y="1638774"/>
            <a:ext cx="1259199" cy="338554"/>
          </a:xfrm>
          <a:prstGeom prst="rect">
            <a:avLst/>
          </a:prstGeom>
          <a:noFill/>
          <a:effectLst/>
        </p:spPr>
        <p:txBody>
          <a:bodyPr wrap="square"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entury Gothic" panose="020B0502020202020204"/>
                <a:ea typeface="+mn-ea"/>
                <a:cs typeface="+mn-cs"/>
              </a:rPr>
              <a:t>Backend</a:t>
            </a:r>
            <a:endParaRPr kumimoji="0" lang="en-US" sz="1600" b="0" i="0" u="none" strike="noStrike" kern="1200" cap="none" spc="0" normalizeH="0" baseline="0" noProof="0" dirty="0">
              <a:ln>
                <a:noFill/>
              </a:ln>
              <a:effectLst/>
              <a:uLnTx/>
              <a:uFillTx/>
              <a:latin typeface="Segoe UI Light" panose="020B0502040204020203" pitchFamily="34" charset="0"/>
              <a:ea typeface="+mn-ea"/>
              <a:cs typeface="+mn-cs"/>
            </a:endParaRPr>
          </a:p>
        </p:txBody>
      </p:sp>
      <p:sp>
        <p:nvSpPr>
          <p:cNvPr id="9" name="Rectangle 8"/>
          <p:cNvSpPr/>
          <p:nvPr/>
        </p:nvSpPr>
        <p:spPr>
          <a:xfrm>
            <a:off x="6253218" y="3436947"/>
            <a:ext cx="1146245" cy="4001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13C41"/>
                </a:solidFill>
                <a:effectLst/>
                <a:uLnTx/>
                <a:uFillTx/>
                <a:latin typeface="Segoe UI Light" panose="020B0502040204020203" pitchFamily="34" charset="0"/>
                <a:ea typeface="+mn-ea"/>
                <a:cs typeface="+mn-cs"/>
              </a:rPr>
              <a:t>Web3.js</a:t>
            </a:r>
            <a:endParaRPr kumimoji="0" lang="en-US" sz="20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
        <p:nvSpPr>
          <p:cNvPr id="99" name="Rectangle 98">
            <a:extLst/>
          </p:cNvPr>
          <p:cNvSpPr/>
          <p:nvPr/>
        </p:nvSpPr>
        <p:spPr>
          <a:xfrm>
            <a:off x="7405972" y="1923539"/>
            <a:ext cx="61444" cy="513877"/>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F7A24"/>
              </a:solidFill>
              <a:effectLst/>
              <a:uLnTx/>
              <a:uFillTx/>
              <a:latin typeface="Calibri" panose="020F0502020204030204"/>
              <a:ea typeface="+mn-ea"/>
              <a:cs typeface="+mn-cs"/>
            </a:endParaRPr>
          </a:p>
        </p:txBody>
      </p:sp>
      <p:pic>
        <p:nvPicPr>
          <p:cNvPr id="1026" name="Picture 2" descr="Image result for web3 js"/>
          <p:cNvPicPr>
            <a:picLocks noChangeAspect="1" noChangeArrowheads="1"/>
          </p:cNvPicPr>
          <p:nvPr/>
        </p:nvPicPr>
        <p:blipFill rotWithShape="1">
          <a:blip r:embed="rId6">
            <a:extLst>
              <a:ext uri="{28A0092B-C50C-407E-A947-70E740481C1C}">
                <a14:useLocalDpi xmlns:a14="http://schemas.microsoft.com/office/drawing/2010/main" val="0"/>
              </a:ext>
            </a:extLst>
          </a:blip>
          <a:srcRect t="24532" r="73259" b="8333"/>
          <a:stretch/>
        </p:blipFill>
        <p:spPr bwMode="auto">
          <a:xfrm>
            <a:off x="2501191" y="812182"/>
            <a:ext cx="1570770" cy="17644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andlebars j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79081" y="-2151"/>
            <a:ext cx="1628666" cy="1628666"/>
          </a:xfrm>
          <a:prstGeom prst="rect">
            <a:avLst/>
          </a:prstGeom>
          <a:noFill/>
          <a:extLst>
            <a:ext uri="{909E8E84-426E-40DD-AFC4-6F175D3DCCD1}">
              <a14:hiddenFill xmlns:a14="http://schemas.microsoft.com/office/drawing/2010/main">
                <a:solidFill>
                  <a:srgbClr val="FFFFFF"/>
                </a:solidFill>
              </a14:hiddenFill>
            </a:ext>
          </a:extLst>
        </p:spPr>
      </p:pic>
      <p:sp>
        <p:nvSpPr>
          <p:cNvPr id="24" name="Arrow: Down 23"/>
          <p:cNvSpPr/>
          <p:nvPr/>
        </p:nvSpPr>
        <p:spPr>
          <a:xfrm>
            <a:off x="7255393" y="1263961"/>
            <a:ext cx="341162" cy="42192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1" name="Arrow: Down 100"/>
          <p:cNvSpPr/>
          <p:nvPr/>
        </p:nvSpPr>
        <p:spPr>
          <a:xfrm>
            <a:off x="7301931" y="2655217"/>
            <a:ext cx="319531" cy="47739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02" name="Picture 6" descr="Image result for nodejs">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01526" y="1836857"/>
            <a:ext cx="1253810" cy="768075"/>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p:cNvPr>
          <p:cNvSpPr/>
          <p:nvPr/>
        </p:nvSpPr>
        <p:spPr>
          <a:xfrm>
            <a:off x="7423058" y="3400648"/>
            <a:ext cx="61444" cy="513877"/>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EF7A24"/>
              </a:solidFill>
              <a:effectLst/>
              <a:uLnTx/>
              <a:uFillTx/>
              <a:latin typeface="Calibri" panose="020F0502020204030204"/>
              <a:ea typeface="+mn-ea"/>
              <a:cs typeface="+mn-cs"/>
            </a:endParaRPr>
          </a:p>
        </p:txBody>
      </p:sp>
      <p:pic>
        <p:nvPicPr>
          <p:cNvPr id="2" name="Picture 2" descr="solidity എന്നതിനുള്ള ചിത്രം"/>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695" y="4573475"/>
            <a:ext cx="1533440" cy="1447177"/>
          </a:xfrm>
          <a:prstGeom prst="rect">
            <a:avLst/>
          </a:prstGeom>
          <a:noFill/>
          <a:extLst>
            <a:ext uri="{909E8E84-426E-40DD-AFC4-6F175D3DCCD1}">
              <a14:hiddenFill xmlns:a14="http://schemas.microsoft.com/office/drawing/2010/main">
                <a:solidFill>
                  <a:srgbClr val="FFFFFF"/>
                </a:solidFill>
              </a14:hiddenFill>
            </a:ext>
          </a:extLst>
        </p:spPr>
      </p:pic>
      <p:sp>
        <p:nvSpPr>
          <p:cNvPr id="3" name="Left-Right Arrow 2"/>
          <p:cNvSpPr/>
          <p:nvPr/>
        </p:nvSpPr>
        <p:spPr>
          <a:xfrm>
            <a:off x="1898948" y="5314028"/>
            <a:ext cx="783624" cy="239648"/>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2" descr="Image result for web3 js"/>
          <p:cNvPicPr>
            <a:picLocks noChangeAspect="1" noChangeArrowheads="1"/>
          </p:cNvPicPr>
          <p:nvPr/>
        </p:nvPicPr>
        <p:blipFill rotWithShape="1">
          <a:blip r:embed="rId6">
            <a:extLst>
              <a:ext uri="{28A0092B-C50C-407E-A947-70E740481C1C}">
                <a14:useLocalDpi xmlns:a14="http://schemas.microsoft.com/office/drawing/2010/main" val="0"/>
              </a:ext>
            </a:extLst>
          </a:blip>
          <a:srcRect l="37984" t="32075" r="28690" b="23821"/>
          <a:stretch/>
        </p:blipFill>
        <p:spPr bwMode="auto">
          <a:xfrm>
            <a:off x="2423416" y="2778687"/>
            <a:ext cx="1957588" cy="1159099"/>
          </a:xfrm>
          <a:prstGeom prst="rect">
            <a:avLst/>
          </a:prstGeom>
          <a:noFill/>
          <a:extLst>
            <a:ext uri="{909E8E84-426E-40DD-AFC4-6F175D3DCCD1}">
              <a14:hiddenFill xmlns:a14="http://schemas.microsoft.com/office/drawing/2010/main">
                <a:solidFill>
                  <a:srgbClr val="FFFFFF"/>
                </a:solidFill>
              </a14:hiddenFill>
            </a:ext>
          </a:extLst>
        </p:spPr>
      </p:pic>
      <p:sp>
        <p:nvSpPr>
          <p:cNvPr id="60" name="Left-Right Arrow 59"/>
          <p:cNvSpPr/>
          <p:nvPr/>
        </p:nvSpPr>
        <p:spPr>
          <a:xfrm rot="5400000">
            <a:off x="3014588" y="4042329"/>
            <a:ext cx="783624" cy="239648"/>
          </a:xfrm>
          <a:prstGeom prst="lef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258209" y="319061"/>
            <a:ext cx="6025052" cy="590499"/>
            <a:chOff x="5264036" y="8519"/>
            <a:chExt cx="2175633" cy="651933"/>
          </a:xfrm>
        </p:grpSpPr>
        <p:sp>
          <p:nvSpPr>
            <p:cNvPr id="98" name="Text Placeholder 7">
              <a:extLst>
                <a:ext uri="{FF2B5EF4-FFF2-40B4-BE49-F238E27FC236}">
                  <a16:creationId xmlns:a16="http://schemas.microsoft.com/office/drawing/2014/main" id="{27B08FA7-5F99-4E64-B82B-ACE33B304189}"/>
                </a:ext>
              </a:extLst>
            </p:cNvPr>
            <p:cNvSpPr txBox="1">
              <a:spLocks/>
            </p:cNvSpPr>
            <p:nvPr/>
          </p:nvSpPr>
          <p:spPr>
            <a:xfrm>
              <a:off x="5305462" y="8519"/>
              <a:ext cx="2134207" cy="651933"/>
            </a:xfrm>
            <a:prstGeom prst="rect">
              <a:avLst/>
            </a:prstGeom>
          </p:spPr>
          <p:txBody>
            <a:bodyPr vert="horz" lIns="91440" tIns="45720" rIns="91440" bIns="45720" rtlCol="0" anchor="b"/>
            <a:lstStyle>
              <a:defPPr>
                <a:defRPr lang="en-US"/>
              </a:defPPr>
              <a:lvl1pPr marL="0" algn="ctr" defTabSz="457200" rtl="0" eaLnBrk="1" latinLnBrk="0" hangingPunct="1">
                <a:defRPr sz="28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dirty="0">
                  <a:solidFill>
                    <a:schemeClr val="bg2">
                      <a:lumMod val="50000"/>
                    </a:schemeClr>
                  </a:solidFill>
                </a:rPr>
                <a:t>Technology Architecture</a:t>
              </a:r>
            </a:p>
          </p:txBody>
        </p:sp>
        <p:sp>
          <p:nvSpPr>
            <p:cNvPr id="100" name="Rectangle 99">
              <a:extLst>
                <a:ext uri="{FF2B5EF4-FFF2-40B4-BE49-F238E27FC236}">
                  <a16:creationId xmlns:a16="http://schemas.microsoft.com/office/drawing/2014/main" id="{1DADFAC2-2EDE-4F6E-9962-030B9DE75423}"/>
                </a:ext>
              </a:extLst>
            </p:cNvPr>
            <p:cNvSpPr/>
            <p:nvPr/>
          </p:nvSpPr>
          <p:spPr>
            <a:xfrm>
              <a:off x="5264036" y="199957"/>
              <a:ext cx="41426" cy="443346"/>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accent3">
                    <a:lumMod val="75000"/>
                  </a:schemeClr>
                </a:solidFill>
                <a:effectLst/>
                <a:uLnTx/>
                <a:uFillTx/>
                <a:latin typeface="Calibri" panose="020F0502020204030204"/>
                <a:ea typeface="+mn-ea"/>
                <a:cs typeface="+mn-cs"/>
              </a:endParaRPr>
            </a:p>
          </p:txBody>
        </p:sp>
      </p:grpSp>
      <p:pic>
        <p:nvPicPr>
          <p:cNvPr id="4" name="Picture 2" descr="Image result for testrpc">
            <a:extLst>
              <a:ext uri="{FF2B5EF4-FFF2-40B4-BE49-F238E27FC236}">
                <a16:creationId xmlns:a16="http://schemas.microsoft.com/office/drawing/2014/main" id="{17CD4F37-349B-4A99-BF32-03E4FE7A68A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4331" t="61599" r="50563" b="-1628"/>
          <a:stretch/>
        </p:blipFill>
        <p:spPr bwMode="auto">
          <a:xfrm>
            <a:off x="2472744" y="4713666"/>
            <a:ext cx="1841678" cy="1900014"/>
          </a:xfrm>
          <a:prstGeom prst="rect">
            <a:avLst/>
          </a:prstGeom>
          <a:noFill/>
          <a:extLst>
            <a:ext uri="{909E8E84-426E-40DD-AFC4-6F175D3DCCD1}">
              <a14:hiddenFill xmlns:a14="http://schemas.microsoft.com/office/drawing/2010/main">
                <a:solidFill>
                  <a:srgbClr val="FFFFFF"/>
                </a:solidFill>
              </a14:hiddenFill>
            </a:ext>
          </a:extLst>
        </p:spPr>
      </p:pic>
      <p:sp>
        <p:nvSpPr>
          <p:cNvPr id="61" name="Arrow: Right 60">
            <a:extLst>
              <a:ext uri="{FF2B5EF4-FFF2-40B4-BE49-F238E27FC236}">
                <a16:creationId xmlns:a16="http://schemas.microsoft.com/office/drawing/2014/main" id="{7274862B-E892-4848-A43F-58428FE2276A}"/>
              </a:ext>
            </a:extLst>
          </p:cNvPr>
          <p:cNvSpPr/>
          <p:nvPr/>
        </p:nvSpPr>
        <p:spPr>
          <a:xfrm>
            <a:off x="476520" y="2146"/>
            <a:ext cx="11165983" cy="24469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2" name="Arrow: Right 61">
            <a:extLst>
              <a:ext uri="{FF2B5EF4-FFF2-40B4-BE49-F238E27FC236}">
                <a16:creationId xmlns:a16="http://schemas.microsoft.com/office/drawing/2014/main" id="{1CD79878-39B8-47CF-AF7F-16E9368B17B6}"/>
              </a:ext>
            </a:extLst>
          </p:cNvPr>
          <p:cNvSpPr/>
          <p:nvPr/>
        </p:nvSpPr>
        <p:spPr>
          <a:xfrm>
            <a:off x="216791" y="0"/>
            <a:ext cx="5591580" cy="244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24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10" presetClass="entr" presetSubtype="0" fill="hold" nodeType="withEffect">
                                  <p:stCondLst>
                                    <p:cond delay="0"/>
                                  </p:stCondLst>
                                  <p:childTnLst>
                                    <p:set>
                                      <p:cBhvr>
                                        <p:cTn id="35" dur="1" fill="hold">
                                          <p:stCondLst>
                                            <p:cond delay="0"/>
                                          </p:stCondLst>
                                        </p:cTn>
                                        <p:tgtEl>
                                          <p:spTgt spid="64"/>
                                        </p:tgtEl>
                                        <p:attrNameLst>
                                          <p:attrName>style.visibility</p:attrName>
                                        </p:attrNameLst>
                                      </p:cBhvr>
                                      <p:to>
                                        <p:strVal val="visible"/>
                                      </p:to>
                                    </p:set>
                                    <p:animEffect transition="in" filter="fade">
                                      <p:cBhvr>
                                        <p:cTn id="36" dur="500"/>
                                        <p:tgtEl>
                                          <p:spTgt spid="64"/>
                                        </p:tgtEl>
                                      </p:cBhvr>
                                    </p:animEffect>
                                  </p:childTnLst>
                                </p:cTn>
                              </p:par>
                              <p:par>
                                <p:cTn id="37" presetID="10"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par>
                                <p:cTn id="40" presetID="10" presetClass="entr" presetSubtype="0" fill="hold"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500"/>
                                        <p:tgtEl>
                                          <p:spTgt spid="6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par>
                                <p:cTn id="49" presetID="10"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500"/>
                                        <p:tgtEl>
                                          <p:spTgt spid="71"/>
                                        </p:tgtEl>
                                      </p:cBhvr>
                                    </p:animEffect>
                                  </p:childTnLst>
                                </p:cTn>
                              </p:par>
                              <p:par>
                                <p:cTn id="52" presetID="10" presetClass="entr" presetSubtype="0" fill="hold" nodeType="with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fade">
                                      <p:cBhvr>
                                        <p:cTn id="54" dur="500"/>
                                        <p:tgtEl>
                                          <p:spTgt spid="72"/>
                                        </p:tgtEl>
                                      </p:cBhvr>
                                    </p:animEffect>
                                  </p:childTnLst>
                                </p:cTn>
                              </p:par>
                              <p:par>
                                <p:cTn id="55" presetID="10" presetClass="entr" presetSubtype="0" fill="hold"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fade">
                                      <p:cBhvr>
                                        <p:cTn id="66" dur="500"/>
                                        <p:tgtEl>
                                          <p:spTgt spid="7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fade">
                                      <p:cBhvr>
                                        <p:cTn id="69" dur="500"/>
                                        <p:tgtEl>
                                          <p:spTgt spid="77"/>
                                        </p:tgtEl>
                                      </p:cBhvr>
                                    </p:animEffect>
                                  </p:childTnLst>
                                </p:cTn>
                              </p:par>
                              <p:par>
                                <p:cTn id="70" presetID="10" presetClass="entr" presetSubtype="0" fill="hold" nodeType="with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childTnLst>
                                </p:cTn>
                              </p:par>
                              <p:par>
                                <p:cTn id="73" presetID="10" presetClass="entr" presetSubtype="0" fill="hold" nodeType="withEffect">
                                  <p:stCondLst>
                                    <p:cond delay="0"/>
                                  </p:stCondLst>
                                  <p:childTnLst>
                                    <p:set>
                                      <p:cBhvr>
                                        <p:cTn id="74" dur="1" fill="hold">
                                          <p:stCondLst>
                                            <p:cond delay="0"/>
                                          </p:stCondLst>
                                        </p:cTn>
                                        <p:tgtEl>
                                          <p:spTgt spid="79"/>
                                        </p:tgtEl>
                                        <p:attrNameLst>
                                          <p:attrName>style.visibility</p:attrName>
                                        </p:attrNameLst>
                                      </p:cBhvr>
                                      <p:to>
                                        <p:strVal val="visible"/>
                                      </p:to>
                                    </p:set>
                                    <p:animEffect transition="in" filter="fade">
                                      <p:cBhvr>
                                        <p:cTn id="75" dur="500"/>
                                        <p:tgtEl>
                                          <p:spTgt spid="79"/>
                                        </p:tgtEl>
                                      </p:cBhvr>
                                    </p:animEffect>
                                  </p:childTnLst>
                                </p:cTn>
                              </p:par>
                              <p:par>
                                <p:cTn id="76" presetID="10" presetClass="entr" presetSubtype="0" fill="hold" nodeType="withEffect">
                                  <p:stCondLst>
                                    <p:cond delay="0"/>
                                  </p:stCondLst>
                                  <p:childTnLst>
                                    <p:set>
                                      <p:cBhvr>
                                        <p:cTn id="77" dur="1" fill="hold">
                                          <p:stCondLst>
                                            <p:cond delay="0"/>
                                          </p:stCondLst>
                                        </p:cTn>
                                        <p:tgtEl>
                                          <p:spTgt spid="80"/>
                                        </p:tgtEl>
                                        <p:attrNameLst>
                                          <p:attrName>style.visibility</p:attrName>
                                        </p:attrNameLst>
                                      </p:cBhvr>
                                      <p:to>
                                        <p:strVal val="visible"/>
                                      </p:to>
                                    </p:set>
                                    <p:animEffect transition="in" filter="fade">
                                      <p:cBhvr>
                                        <p:cTn id="78" dur="500"/>
                                        <p:tgtEl>
                                          <p:spTgt spid="80"/>
                                        </p:tgtEl>
                                      </p:cBhvr>
                                    </p:animEffect>
                                  </p:childTnLst>
                                </p:cTn>
                              </p:par>
                              <p:par>
                                <p:cTn id="79" presetID="10" presetClass="entr" presetSubtype="0" fill="hold" nodeType="withEffect">
                                  <p:stCondLst>
                                    <p:cond delay="0"/>
                                  </p:stCondLst>
                                  <p:childTnLst>
                                    <p:set>
                                      <p:cBhvr>
                                        <p:cTn id="80" dur="1" fill="hold">
                                          <p:stCondLst>
                                            <p:cond delay="0"/>
                                          </p:stCondLst>
                                        </p:cTn>
                                        <p:tgtEl>
                                          <p:spTgt spid="81"/>
                                        </p:tgtEl>
                                        <p:attrNameLst>
                                          <p:attrName>style.visibility</p:attrName>
                                        </p:attrNameLst>
                                      </p:cBhvr>
                                      <p:to>
                                        <p:strVal val="visible"/>
                                      </p:to>
                                    </p:set>
                                    <p:animEffect transition="in" filter="fade">
                                      <p:cBhvr>
                                        <p:cTn id="81" dur="500"/>
                                        <p:tgtEl>
                                          <p:spTgt spid="81"/>
                                        </p:tgtEl>
                                      </p:cBhvr>
                                    </p:animEffect>
                                  </p:childTnLst>
                                </p:cTn>
                              </p:par>
                              <p:par>
                                <p:cTn id="82" presetID="10" presetClass="entr" presetSubtype="0" fill="hold" nodeType="withEffect">
                                  <p:stCondLst>
                                    <p:cond delay="0"/>
                                  </p:stCondLst>
                                  <p:childTnLst>
                                    <p:set>
                                      <p:cBhvr>
                                        <p:cTn id="83" dur="1" fill="hold">
                                          <p:stCondLst>
                                            <p:cond delay="0"/>
                                          </p:stCondLst>
                                        </p:cTn>
                                        <p:tgtEl>
                                          <p:spTgt spid="82"/>
                                        </p:tgtEl>
                                        <p:attrNameLst>
                                          <p:attrName>style.visibility</p:attrName>
                                        </p:attrNameLst>
                                      </p:cBhvr>
                                      <p:to>
                                        <p:strVal val="visible"/>
                                      </p:to>
                                    </p:set>
                                    <p:animEffect transition="in" filter="fade">
                                      <p:cBhvr>
                                        <p:cTn id="84" dur="500"/>
                                        <p:tgtEl>
                                          <p:spTgt spid="82"/>
                                        </p:tgtEl>
                                      </p:cBhvr>
                                    </p:animEffect>
                                  </p:childTnLst>
                                </p:cTn>
                              </p:par>
                              <p:par>
                                <p:cTn id="85" presetID="10" presetClass="entr" presetSubtype="0" fill="hold" nodeType="withEffect">
                                  <p:stCondLst>
                                    <p:cond delay="0"/>
                                  </p:stCondLst>
                                  <p:childTnLst>
                                    <p:set>
                                      <p:cBhvr>
                                        <p:cTn id="86" dur="1" fill="hold">
                                          <p:stCondLst>
                                            <p:cond delay="0"/>
                                          </p:stCondLst>
                                        </p:cTn>
                                        <p:tgtEl>
                                          <p:spTgt spid="83"/>
                                        </p:tgtEl>
                                        <p:attrNameLst>
                                          <p:attrName>style.visibility</p:attrName>
                                        </p:attrNameLst>
                                      </p:cBhvr>
                                      <p:to>
                                        <p:strVal val="visible"/>
                                      </p:to>
                                    </p:set>
                                    <p:animEffect transition="in" filter="fade">
                                      <p:cBhvr>
                                        <p:cTn id="87" dur="500"/>
                                        <p:tgtEl>
                                          <p:spTgt spid="8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4"/>
                                        </p:tgtEl>
                                        <p:attrNameLst>
                                          <p:attrName>style.visibility</p:attrName>
                                        </p:attrNameLst>
                                      </p:cBhvr>
                                      <p:to>
                                        <p:strVal val="visible"/>
                                      </p:to>
                                    </p:set>
                                    <p:animEffect transition="in" filter="fade">
                                      <p:cBhvr>
                                        <p:cTn id="90" dur="500"/>
                                        <p:tgtEl>
                                          <p:spTgt spid="8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5"/>
                                        </p:tgtEl>
                                        <p:attrNameLst>
                                          <p:attrName>style.visibility</p:attrName>
                                        </p:attrNameLst>
                                      </p:cBhvr>
                                      <p:to>
                                        <p:strVal val="visible"/>
                                      </p:to>
                                    </p:set>
                                    <p:animEffect transition="in" filter="fade">
                                      <p:cBhvr>
                                        <p:cTn id="93" dur="500"/>
                                        <p:tgtEl>
                                          <p:spTgt spid="8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6"/>
                                        </p:tgtEl>
                                        <p:attrNameLst>
                                          <p:attrName>style.visibility</p:attrName>
                                        </p:attrNameLst>
                                      </p:cBhvr>
                                      <p:to>
                                        <p:strVal val="visible"/>
                                      </p:to>
                                    </p:set>
                                    <p:animEffect transition="in" filter="fade">
                                      <p:cBhvr>
                                        <p:cTn id="96" dur="500"/>
                                        <p:tgtEl>
                                          <p:spTgt spid="86"/>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88"/>
                                        </p:tgtEl>
                                        <p:attrNameLst>
                                          <p:attrName>style.visibility</p:attrName>
                                        </p:attrNameLst>
                                      </p:cBhvr>
                                      <p:to>
                                        <p:strVal val="visible"/>
                                      </p:to>
                                    </p:set>
                                    <p:animEffect transition="in" filter="fade">
                                      <p:cBhvr>
                                        <p:cTn id="99" dur="500"/>
                                        <p:tgtEl>
                                          <p:spTgt spid="8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9"/>
                                        </p:tgtEl>
                                        <p:attrNameLst>
                                          <p:attrName>style.visibility</p:attrName>
                                        </p:attrNameLst>
                                      </p:cBhvr>
                                      <p:to>
                                        <p:strVal val="visible"/>
                                      </p:to>
                                    </p:set>
                                    <p:animEffect transition="in" filter="fade">
                                      <p:cBhvr>
                                        <p:cTn id="102" dur="500"/>
                                        <p:tgtEl>
                                          <p:spTgt spid="8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90"/>
                                        </p:tgtEl>
                                        <p:attrNameLst>
                                          <p:attrName>style.visibility</p:attrName>
                                        </p:attrNameLst>
                                      </p:cBhvr>
                                      <p:to>
                                        <p:strVal val="visible"/>
                                      </p:to>
                                    </p:set>
                                    <p:animEffect transition="in" filter="fade">
                                      <p:cBhvr>
                                        <p:cTn id="105" dur="500"/>
                                        <p:tgtEl>
                                          <p:spTgt spid="9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91"/>
                                        </p:tgtEl>
                                        <p:attrNameLst>
                                          <p:attrName>style.visibility</p:attrName>
                                        </p:attrNameLst>
                                      </p:cBhvr>
                                      <p:to>
                                        <p:strVal val="visible"/>
                                      </p:to>
                                    </p:set>
                                    <p:animEffect transition="in" filter="fade">
                                      <p:cBhvr>
                                        <p:cTn id="108" dur="500"/>
                                        <p:tgtEl>
                                          <p:spTgt spid="9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92"/>
                                        </p:tgtEl>
                                        <p:attrNameLst>
                                          <p:attrName>style.visibility</p:attrName>
                                        </p:attrNameLst>
                                      </p:cBhvr>
                                      <p:to>
                                        <p:strVal val="visible"/>
                                      </p:to>
                                    </p:set>
                                    <p:animEffect transition="in" filter="fade">
                                      <p:cBhvr>
                                        <p:cTn id="111" dur="500"/>
                                        <p:tgtEl>
                                          <p:spTgt spid="9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93"/>
                                        </p:tgtEl>
                                        <p:attrNameLst>
                                          <p:attrName>style.visibility</p:attrName>
                                        </p:attrNameLst>
                                      </p:cBhvr>
                                      <p:to>
                                        <p:strVal val="visible"/>
                                      </p:to>
                                    </p:set>
                                    <p:animEffect transition="in" filter="fade">
                                      <p:cBhvr>
                                        <p:cTn id="114" dur="500"/>
                                        <p:tgtEl>
                                          <p:spTgt spid="93"/>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94"/>
                                        </p:tgtEl>
                                        <p:attrNameLst>
                                          <p:attrName>style.visibility</p:attrName>
                                        </p:attrNameLst>
                                      </p:cBhvr>
                                      <p:to>
                                        <p:strVal val="visible"/>
                                      </p:to>
                                    </p:set>
                                    <p:animEffect transition="in" filter="fade">
                                      <p:cBhvr>
                                        <p:cTn id="117" dur="500"/>
                                        <p:tgtEl>
                                          <p:spTgt spid="9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96"/>
                                        </p:tgtEl>
                                        <p:attrNameLst>
                                          <p:attrName>style.visibility</p:attrName>
                                        </p:attrNameLst>
                                      </p:cBhvr>
                                      <p:to>
                                        <p:strVal val="visible"/>
                                      </p:to>
                                    </p:set>
                                    <p:animEffect transition="in" filter="fade">
                                      <p:cBhvr>
                                        <p:cTn id="120" dur="500"/>
                                        <p:tgtEl>
                                          <p:spTgt spid="96"/>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97"/>
                                        </p:tgtEl>
                                        <p:attrNameLst>
                                          <p:attrName>style.visibility</p:attrName>
                                        </p:attrNameLst>
                                      </p:cBhvr>
                                      <p:to>
                                        <p:strVal val="visible"/>
                                      </p:to>
                                    </p:set>
                                    <p:animEffect transition="in" filter="fade">
                                      <p:cBhvr>
                                        <p:cTn id="123" dur="500"/>
                                        <p:tgtEl>
                                          <p:spTgt spid="97"/>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3"/>
                                        </p:tgtEl>
                                        <p:attrNameLst>
                                          <p:attrName>style.visibility</p:attrName>
                                        </p:attrNameLst>
                                      </p:cBhvr>
                                      <p:to>
                                        <p:strVal val="visible"/>
                                      </p:to>
                                    </p:set>
                                    <p:animEffect transition="in" filter="fade">
                                      <p:cBhvr>
                                        <p:cTn id="126" dur="500"/>
                                        <p:tgtEl>
                                          <p:spTgt spid="53"/>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fade">
                                      <p:cBhvr>
                                        <p:cTn id="129" dur="500"/>
                                        <p:tgtEl>
                                          <p:spTgt spid="59"/>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fade">
                                      <p:cBhvr>
                                        <p:cTn id="132" dur="500"/>
                                        <p:tgtEl>
                                          <p:spTgt spid="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99"/>
                                        </p:tgtEl>
                                        <p:attrNameLst>
                                          <p:attrName>style.visibility</p:attrName>
                                        </p:attrNameLst>
                                      </p:cBhvr>
                                      <p:to>
                                        <p:strVal val="visible"/>
                                      </p:to>
                                    </p:set>
                                    <p:animEffect transition="in" filter="fade">
                                      <p:cBhvr>
                                        <p:cTn id="135" dur="500"/>
                                        <p:tgtEl>
                                          <p:spTgt spid="99"/>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24"/>
                                        </p:tgtEl>
                                        <p:attrNameLst>
                                          <p:attrName>style.visibility</p:attrName>
                                        </p:attrNameLst>
                                      </p:cBhvr>
                                      <p:to>
                                        <p:strVal val="visible"/>
                                      </p:to>
                                    </p:set>
                                    <p:animEffect transition="in" filter="fade">
                                      <p:cBhvr>
                                        <p:cTn id="138" dur="500"/>
                                        <p:tgtEl>
                                          <p:spTgt spid="24"/>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01"/>
                                        </p:tgtEl>
                                        <p:attrNameLst>
                                          <p:attrName>style.visibility</p:attrName>
                                        </p:attrNameLst>
                                      </p:cBhvr>
                                      <p:to>
                                        <p:strVal val="visible"/>
                                      </p:to>
                                    </p:set>
                                    <p:animEffect transition="in" filter="fade">
                                      <p:cBhvr>
                                        <p:cTn id="141" dur="500"/>
                                        <p:tgtEl>
                                          <p:spTgt spid="101"/>
                                        </p:tgtEl>
                                      </p:cBhvr>
                                    </p:animEffect>
                                  </p:childTnLst>
                                </p:cTn>
                              </p:par>
                              <p:par>
                                <p:cTn id="142" presetID="10" presetClass="entr" presetSubtype="0" fill="hold" nodeType="withEffect">
                                  <p:stCondLst>
                                    <p:cond delay="0"/>
                                  </p:stCondLst>
                                  <p:childTnLst>
                                    <p:set>
                                      <p:cBhvr>
                                        <p:cTn id="143" dur="1" fill="hold">
                                          <p:stCondLst>
                                            <p:cond delay="0"/>
                                          </p:stCondLst>
                                        </p:cTn>
                                        <p:tgtEl>
                                          <p:spTgt spid="102"/>
                                        </p:tgtEl>
                                        <p:attrNameLst>
                                          <p:attrName>style.visibility</p:attrName>
                                        </p:attrNameLst>
                                      </p:cBhvr>
                                      <p:to>
                                        <p:strVal val="visible"/>
                                      </p:to>
                                    </p:set>
                                    <p:animEffect transition="in" filter="fade">
                                      <p:cBhvr>
                                        <p:cTn id="144" dur="500"/>
                                        <p:tgtEl>
                                          <p:spTgt spid="102"/>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6"/>
                                        </p:tgtEl>
                                        <p:attrNameLst>
                                          <p:attrName>style.visibility</p:attrName>
                                        </p:attrNameLst>
                                      </p:cBhvr>
                                      <p:to>
                                        <p:strVal val="visible"/>
                                      </p:to>
                                    </p:set>
                                    <p:animEffect transition="in" filter="fade">
                                      <p:cBhvr>
                                        <p:cTn id="147" dur="500"/>
                                        <p:tgtEl>
                                          <p:spTgt spid="56"/>
                                        </p:tgtEl>
                                      </p:cBhvr>
                                    </p:animEffect>
                                  </p:childTnLst>
                                </p:cTn>
                              </p:par>
                              <p:par>
                                <p:cTn id="148" presetID="10" presetClass="entr" presetSubtype="0" fill="hold" nodeType="withEffect">
                                  <p:stCondLst>
                                    <p:cond delay="0"/>
                                  </p:stCondLst>
                                  <p:childTnLst>
                                    <p:set>
                                      <p:cBhvr>
                                        <p:cTn id="149" dur="1" fill="hold">
                                          <p:stCondLst>
                                            <p:cond delay="0"/>
                                          </p:stCondLst>
                                        </p:cTn>
                                        <p:tgtEl>
                                          <p:spTgt spid="2050"/>
                                        </p:tgtEl>
                                        <p:attrNameLst>
                                          <p:attrName>style.visibility</p:attrName>
                                        </p:attrNameLst>
                                      </p:cBhvr>
                                      <p:to>
                                        <p:strVal val="visible"/>
                                      </p:to>
                                    </p:set>
                                    <p:animEffect transition="in" filter="fade">
                                      <p:cBhvr>
                                        <p:cTn id="150" dur="500"/>
                                        <p:tgtEl>
                                          <p:spTgt spid="2050"/>
                                        </p:tgtEl>
                                      </p:cBhvr>
                                    </p:animEffect>
                                  </p:childTnLst>
                                </p:cTn>
                              </p:par>
                              <p:par>
                                <p:cTn id="151" presetID="10" presetClass="entr" presetSubtype="0" fill="hold" nodeType="withEffect">
                                  <p:stCondLst>
                                    <p:cond delay="0"/>
                                  </p:stCondLst>
                                  <p:childTnLst>
                                    <p:set>
                                      <p:cBhvr>
                                        <p:cTn id="152" dur="1" fill="hold">
                                          <p:stCondLst>
                                            <p:cond delay="0"/>
                                          </p:stCondLst>
                                        </p:cTn>
                                        <p:tgtEl>
                                          <p:spTgt spid="1028"/>
                                        </p:tgtEl>
                                        <p:attrNameLst>
                                          <p:attrName>style.visibility</p:attrName>
                                        </p:attrNameLst>
                                      </p:cBhvr>
                                      <p:to>
                                        <p:strVal val="visible"/>
                                      </p:to>
                                    </p:set>
                                    <p:animEffect transition="in" filter="fade">
                                      <p:cBhvr>
                                        <p:cTn id="153"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63" grpId="0" animBg="1"/>
      <p:bldP spid="69" grpId="0" animBg="1"/>
      <p:bldP spid="70" grpId="0" animBg="1"/>
      <p:bldP spid="75" grpId="0" animBg="1"/>
      <p:bldP spid="76" grpId="0" animBg="1"/>
      <p:bldP spid="77" grpId="0" animBg="1"/>
      <p:bldP spid="84" grpId="0" animBg="1"/>
      <p:bldP spid="85" grpId="0" animBg="1"/>
      <p:bldP spid="86" grpId="0" animBg="1"/>
      <p:bldP spid="88" grpId="0"/>
      <p:bldP spid="89" grpId="0"/>
      <p:bldP spid="90" grpId="0"/>
      <p:bldP spid="91" grpId="0"/>
      <p:bldP spid="92" grpId="0"/>
      <p:bldP spid="93" grpId="0"/>
      <p:bldP spid="94" grpId="0"/>
      <p:bldP spid="96" grpId="0"/>
      <p:bldP spid="97" grpId="0"/>
      <p:bldP spid="53" grpId="0" animBg="1"/>
      <p:bldP spid="59" grpId="0"/>
      <p:bldP spid="9" grpId="0"/>
      <p:bldP spid="99" grpId="0" animBg="1"/>
      <p:bldP spid="24" grpId="0" animBg="1"/>
      <p:bldP spid="101" grpId="0" animBg="1"/>
      <p:bldP spid="56" grpId="0" animBg="1"/>
      <p:bldP spid="3" grpId="0" animBg="1"/>
      <p:bldP spid="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C3691C-0902-4A08-B9E6-424F38EC4C01}"/>
              </a:ext>
            </a:extLst>
          </p:cNvPr>
          <p:cNvPicPr>
            <a:picLocks noChangeAspect="1"/>
          </p:cNvPicPr>
          <p:nvPr/>
        </p:nvPicPr>
        <p:blipFill>
          <a:blip r:embed="rId2"/>
          <a:stretch>
            <a:fillRect/>
          </a:stretch>
        </p:blipFill>
        <p:spPr>
          <a:xfrm>
            <a:off x="5572314" y="1854558"/>
            <a:ext cx="6083066" cy="2491895"/>
          </a:xfrm>
          <a:prstGeom prst="rect">
            <a:avLst/>
          </a:prstGeom>
        </p:spPr>
      </p:pic>
      <p:pic>
        <p:nvPicPr>
          <p:cNvPr id="6" name="Picture 5">
            <a:extLst>
              <a:ext uri="{FF2B5EF4-FFF2-40B4-BE49-F238E27FC236}">
                <a16:creationId xmlns:a16="http://schemas.microsoft.com/office/drawing/2014/main" id="{82F93D51-0E05-4C1A-A7A2-BF9CC7EE85FA}"/>
              </a:ext>
            </a:extLst>
          </p:cNvPr>
          <p:cNvPicPr>
            <a:picLocks noChangeAspect="1"/>
          </p:cNvPicPr>
          <p:nvPr/>
        </p:nvPicPr>
        <p:blipFill>
          <a:blip r:embed="rId3"/>
          <a:stretch>
            <a:fillRect/>
          </a:stretch>
        </p:blipFill>
        <p:spPr>
          <a:xfrm>
            <a:off x="4698611" y="4146294"/>
            <a:ext cx="7493390" cy="2282690"/>
          </a:xfrm>
          <a:prstGeom prst="rect">
            <a:avLst/>
          </a:prstGeom>
        </p:spPr>
      </p:pic>
      <p:sp>
        <p:nvSpPr>
          <p:cNvPr id="3" name="TextBox 2">
            <a:extLst>
              <a:ext uri="{FF2B5EF4-FFF2-40B4-BE49-F238E27FC236}">
                <a16:creationId xmlns:a16="http://schemas.microsoft.com/office/drawing/2014/main" id="{0F47FADE-ECE7-4DC8-AFFA-4229846C7346}"/>
              </a:ext>
            </a:extLst>
          </p:cNvPr>
          <p:cNvSpPr txBox="1"/>
          <p:nvPr/>
        </p:nvSpPr>
        <p:spPr>
          <a:xfrm>
            <a:off x="492508" y="1866361"/>
            <a:ext cx="6448110" cy="2923877"/>
          </a:xfrm>
          <a:prstGeom prst="rect">
            <a:avLst/>
          </a:prstGeom>
          <a:noFill/>
        </p:spPr>
        <p:txBody>
          <a:bodyPr wrap="square" rtlCol="0">
            <a:spAutoFit/>
          </a:bodyPr>
          <a:lstStyle/>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E5580">
                    <a:lumMod val="60000"/>
                    <a:lumOff val="40000"/>
                  </a:srgbClr>
                </a:solidFill>
                <a:effectLst/>
                <a:uLnTx/>
                <a:uFillTx/>
                <a:latin typeface="Century Gothic" panose="020B0502020202020204"/>
                <a:ea typeface="+mn-ea"/>
                <a:cs typeface="+mn-cs"/>
              </a:rPr>
              <a:t> Trust</a:t>
            </a: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E5580">
                    <a:lumMod val="60000"/>
                    <a:lumOff val="40000"/>
                  </a:srgbClr>
                </a:solidFill>
                <a:effectLst/>
                <a:uLnTx/>
                <a:uFillTx/>
                <a:latin typeface="Century Gothic" panose="020B0502020202020204"/>
                <a:ea typeface="+mn-ea"/>
                <a:cs typeface="+mn-cs"/>
              </a:rPr>
              <a:t> Integrity</a:t>
            </a: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E5580">
                    <a:lumMod val="60000"/>
                    <a:lumOff val="40000"/>
                  </a:srgbClr>
                </a:solidFill>
                <a:effectLst/>
                <a:uLnTx/>
                <a:uFillTx/>
                <a:latin typeface="Century Gothic" panose="020B0502020202020204"/>
                <a:ea typeface="+mn-ea"/>
                <a:cs typeface="+mn-cs"/>
              </a:rPr>
              <a:t> Labeling(fake/genuine)</a:t>
            </a: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E5580">
                    <a:lumMod val="60000"/>
                    <a:lumOff val="40000"/>
                  </a:srgbClr>
                </a:solidFill>
                <a:effectLst/>
                <a:uLnTx/>
                <a:uFillTx/>
                <a:latin typeface="Century Gothic" panose="020B0502020202020204"/>
                <a:ea typeface="+mn-ea"/>
                <a:cs typeface="+mn-cs"/>
              </a:rPr>
              <a:t> Prevent Unauthorized access </a:t>
            </a: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E5580">
                    <a:lumMod val="60000"/>
                    <a:lumOff val="40000"/>
                  </a:srgbClr>
                </a:solidFill>
                <a:effectLst/>
                <a:uLnTx/>
                <a:uFillTx/>
                <a:latin typeface="Century Gothic" panose="020B0502020202020204"/>
                <a:ea typeface="+mn-ea"/>
                <a:cs typeface="+mn-cs"/>
              </a:rPr>
              <a:t> </a:t>
            </a:r>
            <a:r>
              <a:rPr lang="en-US" sz="2400" dirty="0">
                <a:solidFill>
                  <a:srgbClr val="0E5580">
                    <a:lumMod val="60000"/>
                    <a:lumOff val="40000"/>
                  </a:srgbClr>
                </a:solidFill>
                <a:latin typeface="Century Gothic" panose="020B0502020202020204"/>
              </a:rPr>
              <a:t>In</a:t>
            </a:r>
            <a:r>
              <a:rPr kumimoji="0" lang="en-US" sz="2400" b="0" i="0" u="none" strike="noStrike" kern="1200" cap="none" spc="0" normalizeH="0" baseline="0" noProof="0" dirty="0">
                <a:ln>
                  <a:noFill/>
                </a:ln>
                <a:solidFill>
                  <a:srgbClr val="0E5580">
                    <a:lumMod val="60000"/>
                    <a:lumOff val="40000"/>
                  </a:srgbClr>
                </a:solidFill>
                <a:effectLst/>
                <a:uLnTx/>
                <a:uFillTx/>
                <a:latin typeface="Century Gothic" panose="020B0502020202020204"/>
                <a:ea typeface="+mn-ea"/>
                <a:cs typeface="+mn-cs"/>
              </a:rPr>
              <a:t>-corruptible</a:t>
            </a:r>
          </a:p>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srgbClr val="0E5580">
                    <a:lumMod val="60000"/>
                    <a:lumOff val="40000"/>
                  </a:srgbClr>
                </a:solidFill>
                <a:effectLst/>
                <a:uLnTx/>
                <a:uFillTx/>
                <a:latin typeface="Century Gothic" panose="020B0502020202020204"/>
                <a:ea typeface="+mn-ea"/>
                <a:cs typeface="+mn-cs"/>
              </a:rPr>
              <a:t> Decentralized </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E5580">
                  <a:lumMod val="60000"/>
                  <a:lumOff val="40000"/>
                </a:srgbClr>
              </a:solidFill>
              <a:effectLst/>
              <a:uLnTx/>
              <a:uFillTx/>
              <a:latin typeface="Century Gothic" panose="020B0502020202020204"/>
              <a:ea typeface="+mn-ea"/>
              <a:cs typeface="+mn-cs"/>
            </a:endParaRPr>
          </a:p>
        </p:txBody>
      </p:sp>
      <p:sp>
        <p:nvSpPr>
          <p:cNvPr id="9" name="TextBox 8">
            <a:extLst>
              <a:ext uri="{FF2B5EF4-FFF2-40B4-BE49-F238E27FC236}">
                <a16:creationId xmlns:a16="http://schemas.microsoft.com/office/drawing/2014/main" id="{1185DE7E-3CDA-4AEF-96F3-F1ABB4B58978}"/>
              </a:ext>
            </a:extLst>
          </p:cNvPr>
          <p:cNvSpPr txBox="1"/>
          <p:nvPr/>
        </p:nvSpPr>
        <p:spPr>
          <a:xfrm>
            <a:off x="11519066" y="6488668"/>
            <a:ext cx="3129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rPr>
              <a:t>7</a:t>
            </a:r>
          </a:p>
        </p:txBody>
      </p:sp>
      <p:pic>
        <p:nvPicPr>
          <p:cNvPr id="2050" name="Picture 2" descr="Image result for why blockchai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5668" y="875763"/>
            <a:ext cx="3446332" cy="161771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788723" y="1210383"/>
            <a:ext cx="6037930" cy="590499"/>
            <a:chOff x="5305891" y="676800"/>
            <a:chExt cx="2180283" cy="651933"/>
          </a:xfrm>
        </p:grpSpPr>
        <p:sp>
          <p:nvSpPr>
            <p:cNvPr id="11" name="Text Placeholder 7">
              <a:extLst>
                <a:ext uri="{FF2B5EF4-FFF2-40B4-BE49-F238E27FC236}">
                  <a16:creationId xmlns:a16="http://schemas.microsoft.com/office/drawing/2014/main" id="{27B08FA7-5F99-4E64-B82B-ACE33B304189}"/>
                </a:ext>
              </a:extLst>
            </p:cNvPr>
            <p:cNvSpPr txBox="1">
              <a:spLocks/>
            </p:cNvSpPr>
            <p:nvPr/>
          </p:nvSpPr>
          <p:spPr>
            <a:xfrm>
              <a:off x="5351967" y="676800"/>
              <a:ext cx="2134207" cy="651933"/>
            </a:xfrm>
            <a:prstGeom prst="rect">
              <a:avLst/>
            </a:prstGeom>
          </p:spPr>
          <p:txBody>
            <a:bodyPr vert="horz" lIns="91440" tIns="45720" rIns="91440" bIns="45720" rtlCol="0" anchor="b"/>
            <a:lstStyle>
              <a:defPPr>
                <a:defRPr lang="en-US"/>
              </a:defPPr>
              <a:lvl1pPr marL="0" algn="ctr" defTabSz="457200" rtl="0" eaLnBrk="1" latinLnBrk="0" hangingPunct="1">
                <a:defRPr sz="28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dirty="0">
                  <a:solidFill>
                    <a:schemeClr val="bg2">
                      <a:lumMod val="50000"/>
                    </a:schemeClr>
                  </a:solidFill>
                </a:rPr>
                <a:t>Why Blockchain</a:t>
              </a:r>
            </a:p>
          </p:txBody>
        </p:sp>
        <p:sp>
          <p:nvSpPr>
            <p:cNvPr id="12" name="Rectangle 11">
              <a:extLst>
                <a:ext uri="{FF2B5EF4-FFF2-40B4-BE49-F238E27FC236}">
                  <a16:creationId xmlns:a16="http://schemas.microsoft.com/office/drawing/2014/main" id="{1DADFAC2-2EDE-4F6E-9962-030B9DE75423}"/>
                </a:ext>
              </a:extLst>
            </p:cNvPr>
            <p:cNvSpPr/>
            <p:nvPr/>
          </p:nvSpPr>
          <p:spPr>
            <a:xfrm>
              <a:off x="5305891" y="782926"/>
              <a:ext cx="41426" cy="443346"/>
            </a:xfrm>
            <a:prstGeom prst="rect">
              <a:avLst/>
            </a:prstGeom>
            <a:solidFill>
              <a:srgbClr val="00B0F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chemeClr val="accent3">
                    <a:lumMod val="75000"/>
                  </a:schemeClr>
                </a:solidFill>
                <a:effectLst/>
                <a:uLnTx/>
                <a:uFillTx/>
                <a:latin typeface="Calibri" panose="020F0502020204030204"/>
                <a:ea typeface="+mn-ea"/>
                <a:cs typeface="+mn-cs"/>
              </a:endParaRPr>
            </a:p>
          </p:txBody>
        </p:sp>
      </p:grpSp>
      <p:sp>
        <p:nvSpPr>
          <p:cNvPr id="13" name="Arrow: Right 12">
            <a:extLst>
              <a:ext uri="{FF2B5EF4-FFF2-40B4-BE49-F238E27FC236}">
                <a16:creationId xmlns:a16="http://schemas.microsoft.com/office/drawing/2014/main" id="{B1D36835-2765-4183-8A20-F3A51F8A3347}"/>
              </a:ext>
            </a:extLst>
          </p:cNvPr>
          <p:cNvSpPr/>
          <p:nvPr/>
        </p:nvSpPr>
        <p:spPr>
          <a:xfrm>
            <a:off x="502277" y="528034"/>
            <a:ext cx="11165983" cy="27045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529A85D2-B91E-4748-A1C9-15686B73BFC4}"/>
              </a:ext>
            </a:extLst>
          </p:cNvPr>
          <p:cNvSpPr/>
          <p:nvPr/>
        </p:nvSpPr>
        <p:spPr>
          <a:xfrm>
            <a:off x="513005" y="525888"/>
            <a:ext cx="6840832" cy="270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FE37CE-8EC5-4FBF-B532-BD7F662554AD}"/>
              </a:ext>
            </a:extLst>
          </p:cNvPr>
          <p:cNvSpPr/>
          <p:nvPr/>
        </p:nvSpPr>
        <p:spPr>
          <a:xfrm>
            <a:off x="5585139" y="130815"/>
            <a:ext cx="3752045" cy="369332"/>
          </a:xfrm>
          <a:prstGeom prst="rect">
            <a:avLst/>
          </a:prstGeom>
        </p:spPr>
        <p:txBody>
          <a:bodyPr wrap="square">
            <a:spAutoFit/>
          </a:bodyPr>
          <a:lstStyle/>
          <a:p>
            <a:r>
              <a:rPr lang="en-US" b="1" dirty="0"/>
              <a:t>Use Case  NEWS Articles </a:t>
            </a:r>
          </a:p>
        </p:txBody>
      </p:sp>
    </p:spTree>
    <p:extLst>
      <p:ext uri="{BB962C8B-B14F-4D97-AF65-F5344CB8AC3E}">
        <p14:creationId xmlns:p14="http://schemas.microsoft.com/office/powerpoint/2010/main" val="298188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454529"/>
          </a:xfrm>
          <a:prstGeom prst="rect">
            <a:avLst/>
          </a:prstGeom>
        </p:spPr>
      </p:pic>
      <p:sp>
        <p:nvSpPr>
          <p:cNvPr id="27" name="Rectangle 26"/>
          <p:cNvSpPr/>
          <p:nvPr/>
        </p:nvSpPr>
        <p:spPr>
          <a:xfrm>
            <a:off x="0" y="1285652"/>
            <a:ext cx="12192000" cy="2949337"/>
          </a:xfrm>
          <a:prstGeom prst="rect">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latin typeface="Calibri" panose="020F0502020204030204"/>
            </a:endParaRPr>
          </a:p>
        </p:txBody>
      </p:sp>
      <p:grpSp>
        <p:nvGrpSpPr>
          <p:cNvPr id="3" name="Group 2"/>
          <p:cNvGrpSpPr/>
          <p:nvPr/>
        </p:nvGrpSpPr>
        <p:grpSpPr>
          <a:xfrm>
            <a:off x="938982" y="4806327"/>
            <a:ext cx="6990871" cy="1389544"/>
            <a:chOff x="1187624" y="4429988"/>
            <a:chExt cx="4874498" cy="1389552"/>
          </a:xfrm>
        </p:grpSpPr>
        <p:sp>
          <p:nvSpPr>
            <p:cNvPr id="11" name="TextBox 10"/>
            <p:cNvSpPr txBox="1"/>
            <p:nvPr/>
          </p:nvSpPr>
          <p:spPr>
            <a:xfrm>
              <a:off x="1424379" y="4667384"/>
              <a:ext cx="4637743" cy="913012"/>
            </a:xfrm>
            <a:prstGeom prst="rect">
              <a:avLst/>
            </a:prstGeom>
            <a:noFill/>
          </p:spPr>
          <p:txBody>
            <a:bodyPr wrap="square" rtlCol="0">
              <a:spAutoFit/>
            </a:bodyPr>
            <a:lstStyle/>
            <a:p>
              <a:pPr defTabSz="914377"/>
              <a:r>
                <a:rPr lang="en-US" sz="5333" dirty="0">
                  <a:solidFill>
                    <a:srgbClr val="FF0000"/>
                  </a:solidFill>
                  <a:latin typeface="Signika Negative" pitchFamily="2" charset="0"/>
                </a:rPr>
                <a:t>Demo</a:t>
              </a:r>
            </a:p>
          </p:txBody>
        </p:sp>
        <p:sp>
          <p:nvSpPr>
            <p:cNvPr id="17" name="Rectangle 16"/>
            <p:cNvSpPr/>
            <p:nvPr/>
          </p:nvSpPr>
          <p:spPr>
            <a:xfrm>
              <a:off x="1187624" y="4429988"/>
              <a:ext cx="91976" cy="13895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prstClr val="white"/>
                </a:solidFill>
                <a:latin typeface="Calibri" panose="020F0502020204030204"/>
              </a:endParaRPr>
            </a:p>
          </p:txBody>
        </p:sp>
      </p:grpSp>
      <p:sp>
        <p:nvSpPr>
          <p:cNvPr id="5" name="TextBox 4">
            <a:extLst>
              <a:ext uri="{FF2B5EF4-FFF2-40B4-BE49-F238E27FC236}">
                <a16:creationId xmlns:a16="http://schemas.microsoft.com/office/drawing/2014/main" id="{D4B59113-0358-4C51-B127-E48DE4572534}"/>
              </a:ext>
            </a:extLst>
          </p:cNvPr>
          <p:cNvSpPr txBox="1"/>
          <p:nvPr/>
        </p:nvSpPr>
        <p:spPr>
          <a:xfrm>
            <a:off x="11388437" y="6488668"/>
            <a:ext cx="441146" cy="369332"/>
          </a:xfrm>
          <a:prstGeom prst="rect">
            <a:avLst/>
          </a:prstGeom>
          <a:noFill/>
        </p:spPr>
        <p:txBody>
          <a:bodyPr wrap="none" rtlCol="0">
            <a:spAutoFit/>
          </a:bodyPr>
          <a:lstStyle/>
          <a:p>
            <a:r>
              <a:rPr lang="en-US" dirty="0">
                <a:solidFill>
                  <a:schemeClr val="bg1"/>
                </a:solidFill>
              </a:rPr>
              <a:t>13</a:t>
            </a:r>
          </a:p>
        </p:txBody>
      </p:sp>
    </p:spTree>
    <p:extLst>
      <p:ext uri="{BB962C8B-B14F-4D97-AF65-F5344CB8AC3E}">
        <p14:creationId xmlns:p14="http://schemas.microsoft.com/office/powerpoint/2010/main" val="383979788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12043</TotalTime>
  <Words>370</Words>
  <Application>Microsoft Office PowerPoint</Application>
  <PresentationFormat>Widescreen</PresentationFormat>
  <Paragraphs>130</Paragraphs>
  <Slides>16</Slides>
  <Notes>1</Notes>
  <HiddenSlides>0</HiddenSlides>
  <MMClips>1</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16</vt:i4>
      </vt:variant>
    </vt:vector>
  </HeadingPairs>
  <TitlesOfParts>
    <vt:vector size="35" baseType="lpstr">
      <vt:lpstr>Arial</vt:lpstr>
      <vt:lpstr>Calibri</vt:lpstr>
      <vt:lpstr>Calibri Light</vt:lpstr>
      <vt:lpstr>Cardo</vt:lpstr>
      <vt:lpstr>Century Gothic</vt:lpstr>
      <vt:lpstr>Helvetica</vt:lpstr>
      <vt:lpstr>Montserrat</vt:lpstr>
      <vt:lpstr>Myriad Pro Regular</vt:lpstr>
      <vt:lpstr>Raleway</vt:lpstr>
      <vt:lpstr>Rockwell</vt:lpstr>
      <vt:lpstr>Segoe UI</vt:lpstr>
      <vt:lpstr>Segoe UI Light</vt:lpstr>
      <vt:lpstr>Signika Negative</vt:lpstr>
      <vt:lpstr>Tahoma</vt:lpstr>
      <vt:lpstr>Trebuchet MS</vt:lpstr>
      <vt:lpstr>Wingdings</vt:lpstr>
      <vt:lpstr>Wingdings 3</vt:lpstr>
      <vt:lpstr>Ion</vt:lpstr>
      <vt:lpstr>Office Theme</vt:lpstr>
      <vt:lpstr>TruthChain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Cognizant Technology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Bose, Romit (Cognizant)</dc:creator>
  <cp:lastModifiedBy>Narendranath Thota (UST, IND)</cp:lastModifiedBy>
  <cp:revision>546</cp:revision>
  <dcterms:created xsi:type="dcterms:W3CDTF">2016-12-01T12:41:57Z</dcterms:created>
  <dcterms:modified xsi:type="dcterms:W3CDTF">2017-12-19T05:17:54Z</dcterms:modified>
</cp:coreProperties>
</file>